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4"/>
  </p:notesMasterIdLst>
  <p:sldIdLst>
    <p:sldId id="265" r:id="rId2"/>
    <p:sldId id="331" r:id="rId3"/>
    <p:sldId id="370" r:id="rId4"/>
    <p:sldId id="371" r:id="rId5"/>
    <p:sldId id="345" r:id="rId6"/>
    <p:sldId id="364" r:id="rId7"/>
    <p:sldId id="365" r:id="rId8"/>
    <p:sldId id="366" r:id="rId9"/>
    <p:sldId id="374" r:id="rId10"/>
    <p:sldId id="379" r:id="rId11"/>
    <p:sldId id="354" r:id="rId12"/>
    <p:sldId id="356" r:id="rId13"/>
    <p:sldId id="358" r:id="rId14"/>
    <p:sldId id="360" r:id="rId15"/>
    <p:sldId id="362" r:id="rId16"/>
    <p:sldId id="380" r:id="rId17"/>
    <p:sldId id="381" r:id="rId18"/>
    <p:sldId id="382" r:id="rId19"/>
    <p:sldId id="383" r:id="rId20"/>
    <p:sldId id="384" r:id="rId21"/>
    <p:sldId id="385" r:id="rId22"/>
    <p:sldId id="368" r:id="rId23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9712" autoAdjust="0"/>
  </p:normalViewPr>
  <p:slideViewPr>
    <p:cSldViewPr>
      <p:cViewPr varScale="1">
        <p:scale>
          <a:sx n="93" d="100"/>
          <a:sy n="93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64268-AAD2-41F6-8F9D-0D724A93F770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5EE4-EE6B-4A37-B18E-2DEAC6389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65EE4-EE6B-4A37-B18E-2DEAC6389A4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7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8A433B-89FD-4567-928B-7FAFE9011FE9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D:\ФОТО КРСУ\Коллегия 2009, Москва\0516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/>
          <a:stretch/>
        </p:blipFill>
        <p:spPr>
          <a:xfrm flipH="1">
            <a:off x="262632" y="1916831"/>
            <a:ext cx="7585968" cy="4752529"/>
          </a:xfrm>
          <a:prstGeom prst="flowChartManualInp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2159250" y="-111736"/>
            <a:ext cx="54615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8197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611560" y="404664"/>
            <a:ext cx="1080120" cy="1088994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678113" y="2819118"/>
            <a:ext cx="1358383" cy="3778234"/>
            <a:chOff x="7678113" y="2819118"/>
            <a:chExt cx="1358383" cy="3778234"/>
          </a:xfrm>
        </p:grpSpPr>
        <p:pic>
          <p:nvPicPr>
            <p:cNvPr id="9" name="Picture 2" descr="D:\Выставка Москва\буклет\КРСУ\051600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7" y="2819118"/>
              <a:ext cx="1357531" cy="951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6" name="Picture 3" descr="D:\ФОТО КРСУ\Коллегия 2009, Москва\фото к през\Корпус снаружи\P51500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13" y="4642931"/>
              <a:ext cx="1358383" cy="1018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7" name="Picture 4" descr="D:\ФОТО КРСУ\Коллегия 2009, Москва\фото к през\Корпус снаружи\Korp 0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5" y="3680079"/>
              <a:ext cx="1357535" cy="1018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8" name="Picture 5" descr="D:\ФОТО КРСУ\Коллегия 2009, Москва\фото к през\Корпус снаружи\IMG_033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7" y="5579201"/>
              <a:ext cx="1357534" cy="1018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12" name="Заголовок 9"/>
          <p:cNvSpPr txBox="1">
            <a:spLocks/>
          </p:cNvSpPr>
          <p:nvPr/>
        </p:nvSpPr>
        <p:spPr>
          <a:xfrm>
            <a:off x="1447800" y="871728"/>
            <a:ext cx="7588018" cy="49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24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РАЗВИТИЯ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Кыргызско-Российского Славянского университета </a:t>
            </a:r>
            <a:b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имени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первого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Федерации Б.Н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Ельцина</a:t>
            </a:r>
            <a:r>
              <a:rPr lang="ru-RU" sz="16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 2014-2016 гг. </a:t>
            </a:r>
            <a:endParaRPr lang="ru-RU" sz="2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715000" y="1752600"/>
            <a:ext cx="3168418" cy="49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КРСУ</a:t>
            </a:r>
            <a:b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г. Бишкек</a:t>
            </a:r>
            <a:endParaRPr lang="ru-RU" sz="140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5771" y="1905000"/>
            <a:ext cx="7408333" cy="82973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средств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направлениям деятельности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2527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«Дорожная  карта»  развития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Кыргызско-Российского Славянского университета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имени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первого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Президента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Российской Федерации Б.Н.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Ельцина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29266"/>
              </p:ext>
            </p:extLst>
          </p:nvPr>
        </p:nvGraphicFramePr>
        <p:xfrm>
          <a:off x="304800" y="2743200"/>
          <a:ext cx="8686800" cy="4028296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775570"/>
                <a:gridCol w="3916103"/>
                <a:gridCol w="891805"/>
                <a:gridCol w="853032"/>
                <a:gridCol w="815646"/>
                <a:gridCol w="1434644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№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Мероприятия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Финансирование (</a:t>
                      </a:r>
                      <a:r>
                        <a:rPr lang="ru-RU" sz="1600" kern="1200" dirty="0" smtClean="0">
                          <a:effectLst/>
                        </a:rPr>
                        <a:t>млн </a:t>
                      </a:r>
                      <a:r>
                        <a:rPr lang="ru-RU" sz="1600" kern="1200" dirty="0">
                          <a:effectLst/>
                        </a:rPr>
                        <a:t>руб.) / </a:t>
                      </a:r>
                      <a:br>
                        <a:rPr lang="ru-RU" sz="1600" kern="1200" dirty="0">
                          <a:effectLst/>
                        </a:rPr>
                      </a:br>
                      <a:r>
                        <a:rPr lang="ru-RU" sz="1600" kern="1200" dirty="0" smtClean="0">
                          <a:effectLst/>
                        </a:rPr>
                        <a:t>со финансирование КРСУ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2014 г.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2015 г</a:t>
                      </a:r>
                      <a:r>
                        <a:rPr lang="ru-RU" sz="1600" kern="1200" dirty="0">
                          <a:effectLst/>
                        </a:rPr>
                        <a:t>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2016 г</a:t>
                      </a:r>
                      <a:r>
                        <a:rPr lang="ru-RU" sz="1600" kern="1200" dirty="0">
                          <a:effectLst/>
                        </a:rPr>
                        <a:t>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Общая сумма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4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образовательной деятельности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16 / 16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</a:t>
                      </a:r>
                      <a:r>
                        <a:rPr lang="ru-RU" sz="1600" kern="1200" dirty="0" smtClean="0">
                          <a:effectLst/>
                        </a:rPr>
                        <a:t>НИОКР и ТР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14,0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62 / 12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Подготовка кадров и поддержка программ мобильности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3,0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14 / 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Совершенствование системы управления, инфраструктуры и финансовой деятельности университета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18,0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58,0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52,0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128 / 44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0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Проведение значимых общественных мероприятий и определенных акций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8,0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20 / 21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ИТОГО: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70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90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80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240 / 101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Презентации\ПРЕЗентация КРСУ_программа развития (2014-2016)\Links\Стре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896" y="338328"/>
            <a:ext cx="7517904" cy="1252728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РАЗВИТИЕ ОБРАЗОВАТЕЛЬНОЙ </a:t>
            </a:r>
            <a:b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52400" y="2971800"/>
            <a:ext cx="31242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подписание соглашения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Томским политехническим университетом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о разработке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и реализации совместных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сетевых программ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разработка положения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о предоставлении дополнительных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услуг в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КРСУ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творческих студий эстетического воспитания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студентов,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студенческого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русского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театра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и студенческого телецентра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создание центра по подготовке рабочих профессий, разработка программ начального и среднего профессионального образования</a:t>
            </a:r>
            <a:endParaRPr lang="ru-RU" sz="2000" baseline="30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68300" y="1765301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2014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4114800" y="2070100"/>
            <a:ext cx="1295400" cy="59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2015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391400" y="1219200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2016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3048000" y="3228974"/>
            <a:ext cx="3352800" cy="3629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аккредитация 4 образовательных программ 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разработка 2 сетевых образовательных программ совместно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ведущими университетами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разработка и реализация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5 программ ДПО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Центра по психологической разгрузки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разработка и реализация программы сохранения и развития русского языка </a:t>
            </a:r>
          </a:p>
          <a:p>
            <a:pPr>
              <a:lnSpc>
                <a:spcPts val="15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поддержка творческих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студий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эстетического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воспитания студентов,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студенческого русского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театра и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студенческого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телецентра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6248400" y="3152774"/>
            <a:ext cx="2895600" cy="370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аккредитация  3 образовательных программ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разработка 3 новых (сетевых) образовательных программ 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разработка и проведение на базе Инновационно-образовательного центра русского языка </a:t>
            </a: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>круглогодичных 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курсов повышения квалификации преподавателей вузов  и учителей  школ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>внедрение 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проектно- и проблемно-ориентированных методов в образовательные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создание Совета кураторов </a:t>
            </a:r>
            <a:br>
              <a:rPr lang="ru-RU" sz="1800" baseline="30000" dirty="0">
                <a:latin typeface="Arial" pitchFamily="34" charset="0"/>
                <a:cs typeface="Arial" pitchFamily="34" charset="0"/>
              </a:rPr>
            </a:br>
            <a:r>
              <a:rPr lang="ru-RU" sz="1800" baseline="30000" dirty="0">
                <a:latin typeface="Arial" pitchFamily="34" charset="0"/>
                <a:cs typeface="Arial" pitchFamily="34" charset="0"/>
              </a:rPr>
              <a:t>с целью оптимизации воспитательной работы со </a:t>
            </a: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>студентами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896" y="228600"/>
            <a:ext cx="7517904" cy="1252728"/>
          </a:xfrm>
        </p:spPr>
        <p:txBody>
          <a:bodyPr/>
          <a:lstStyle/>
          <a:p>
            <a:pPr algn="l"/>
            <a:r>
              <a:rPr lang="ru-RU" baseline="30000" dirty="0">
                <a:latin typeface="Arial Black" pitchFamily="34" charset="0"/>
              </a:rPr>
              <a:t>РАЗВИТИЕ НИОКР и </a:t>
            </a:r>
            <a:r>
              <a:rPr lang="ru-RU" baseline="30000" dirty="0" smtClean="0">
                <a:latin typeface="Arial Black" pitchFamily="34" charset="0"/>
              </a:rPr>
              <a:t>ТР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D:\Документы\Презентации\ПРЕЗентация КРСУ_программа развития (2014-2016)\Links\Стрелка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33400" y="1676399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2014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114800" y="1904999"/>
            <a:ext cx="1295400" cy="59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2015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391400" y="1524000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2016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76200" y="2667000"/>
            <a:ext cx="25146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подписание соглашений 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900" baseline="30000" dirty="0">
                <a:latin typeface="Arial" pitchFamily="34" charset="0"/>
                <a:cs typeface="Arial" pitchFamily="34" charset="0"/>
              </a:rPr>
              <a:t>университетами 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900" baseline="30000" dirty="0">
                <a:latin typeface="Arial" pitchFamily="34" charset="0"/>
                <a:cs typeface="Arial" pitchFamily="34" charset="0"/>
              </a:rPr>
              <a:t>консорциумами 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9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900" baseline="30000" dirty="0">
                <a:latin typeface="Arial" pitchFamily="34" charset="0"/>
                <a:cs typeface="Arial" pitchFamily="34" charset="0"/>
              </a:rPr>
              <a:t>стратегическом партнерстве в научной </a:t>
            </a:r>
            <a:br>
              <a:rPr lang="ru-RU" sz="1900" baseline="30000" dirty="0">
                <a:latin typeface="Arial" pitchFamily="34" charset="0"/>
                <a:cs typeface="Arial" pitchFamily="34" charset="0"/>
              </a:rPr>
            </a:br>
            <a:r>
              <a:rPr lang="ru-RU" sz="1900" baseline="30000" dirty="0">
                <a:latin typeface="Arial" pitchFamily="34" charset="0"/>
                <a:cs typeface="Arial" pitchFamily="34" charset="0"/>
              </a:rPr>
              <a:t>и образовательной сферах</a:t>
            </a:r>
          </a:p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создание и развитие Центра по поддержке технологий и инноваций</a:t>
            </a:r>
          </a:p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создание вычислительного комплекса большой производительности на базе кластера Tesla K40</a:t>
            </a:r>
          </a:p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организация КБ «Новые технологии для высокогорных карьеров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Создание  лабораторий 3</a:t>
            </a:r>
            <a:r>
              <a:rPr lang="en-US" sz="1900" baseline="30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 моделирования и нефтегазового хозяйства</a:t>
            </a:r>
          </a:p>
          <a:p>
            <a:pPr>
              <a:buFont typeface="Wingdings" pitchFamily="2" charset="2"/>
              <a:buChar char="Ø"/>
            </a:pPr>
            <a:endParaRPr lang="ru-RU" sz="19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9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667000" y="3152774"/>
            <a:ext cx="3160486" cy="370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создание Центра геополитических исследований Центральной Азии</a:t>
            </a:r>
          </a:p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создание новых лабораторий:</a:t>
            </a:r>
          </a:p>
          <a:p>
            <a:pPr lvl="1">
              <a:buFont typeface="Arial" pitchFamily="34" charset="0"/>
              <a:buChar char="•"/>
            </a:pPr>
            <a:r>
              <a:rPr lang="en-US" sz="1900" baseline="30000" dirty="0">
                <a:latin typeface="Arial" pitchFamily="34" charset="0"/>
                <a:cs typeface="Arial" pitchFamily="34" charset="0"/>
              </a:rPr>
              <a:t>«3D-</a:t>
            </a:r>
            <a:r>
              <a:rPr lang="ru-RU" sz="1900" baseline="30000" dirty="0">
                <a:latin typeface="Arial" pitchFamily="34" charset="0"/>
                <a:cs typeface="Arial" pitchFamily="34" charset="0"/>
              </a:rPr>
              <a:t>технологий»; </a:t>
            </a:r>
          </a:p>
          <a:p>
            <a:pPr lvl="1">
              <a:buFont typeface="Arial" pitchFamily="34" charset="0"/>
              <a:buChar char="•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экономического исследования </a:t>
            </a:r>
            <a:br>
              <a:rPr lang="ru-RU" sz="1900" baseline="30000" dirty="0">
                <a:latin typeface="Arial" pitchFamily="34" charset="0"/>
                <a:cs typeface="Arial" pitchFamily="34" charset="0"/>
              </a:rPr>
            </a:br>
            <a:r>
              <a:rPr lang="ru-RU" sz="1900" baseline="30000" dirty="0">
                <a:latin typeface="Arial" pitchFamily="34" charset="0"/>
                <a:cs typeface="Arial" pitchFamily="34" charset="0"/>
              </a:rPr>
              <a:t>рационального использования энергетических ресурсов; </a:t>
            </a:r>
          </a:p>
          <a:p>
            <a:pPr lvl="1">
              <a:buFont typeface="Arial" pitchFamily="34" charset="0"/>
              <a:buChar char="•"/>
            </a:pP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биотехнологии</a:t>
            </a:r>
            <a:endParaRPr lang="ru-RU" sz="1900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открытие научных направлений путем создания коллективов исследователей под руководством ведущих ученых 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900" baseline="30000" dirty="0">
                <a:latin typeface="Arial" pitchFamily="34" charset="0"/>
                <a:cs typeface="Arial" pitchFamily="34" charset="0"/>
              </a:rPr>
              <a:t>отраслях:</a:t>
            </a:r>
          </a:p>
          <a:p>
            <a:pPr lvl="1"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Индустрия 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 нано систем</a:t>
            </a:r>
            <a:r>
              <a:rPr lang="ru-RU" sz="1900" baseline="30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Безопасность Кыргызстана;</a:t>
            </a:r>
          </a:p>
          <a:p>
            <a:pPr lvl="1"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Экономика в энергетике</a:t>
            </a:r>
          </a:p>
          <a:p>
            <a:pPr>
              <a:buFont typeface="Wingdings" pitchFamily="2" charset="2"/>
              <a:buChar char="Ø"/>
            </a:pP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       создание </a:t>
            </a:r>
            <a:r>
              <a:rPr lang="ru-RU" sz="1900" baseline="30000" dirty="0">
                <a:latin typeface="Arial" pitchFamily="34" charset="0"/>
                <a:cs typeface="Arial" pitchFamily="34" charset="0"/>
              </a:rPr>
              <a:t>Центра трансфера </a:t>
            </a:r>
            <a:endParaRPr lang="ru-RU" sz="19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9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aseline="30000" dirty="0" smtClean="0">
                <a:latin typeface="Arial" pitchFamily="34" charset="0"/>
                <a:cs typeface="Arial" pitchFamily="34" charset="0"/>
              </a:rPr>
              <a:t>      технологий</a:t>
            </a:r>
            <a:endParaRPr lang="ru-RU" sz="19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5715000" y="3352800"/>
            <a:ext cx="3352800" cy="218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создание совместной обсерватории по мониторингу особо опасных природных явлений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создание лаборатории «Нефтегазовое хозяйство»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открытие научных направлений «Биотехнологии» и «Управление водными ресурсами»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развитие международное партнерства </a:t>
            </a: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1800" baseline="30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800" baseline="30000" dirty="0">
                <a:latin typeface="Arial" pitchFamily="34" charset="0"/>
                <a:cs typeface="Arial" pitchFamily="34" charset="0"/>
              </a:rPr>
              <a:t>ТПУ по созданию лаборатории водоочистки и водоподготовки (филиал Института воды)</a:t>
            </a:r>
          </a:p>
          <a:p>
            <a:pPr>
              <a:buFont typeface="Wingdings" pitchFamily="2" charset="2"/>
              <a:buChar char="Ø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создание и развитие:</a:t>
            </a:r>
          </a:p>
          <a:p>
            <a:pPr lvl="1">
              <a:buFont typeface="Arial" pitchFamily="34" charset="0"/>
              <a:buChar char="•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Технопарка высоких технологий (статус свободной экономической зоны) совместно с НАН КР;</a:t>
            </a:r>
          </a:p>
          <a:p>
            <a:pPr lvl="1">
              <a:buFont typeface="Arial" pitchFamily="34" charset="0"/>
              <a:buChar char="•"/>
            </a:pPr>
            <a:r>
              <a:rPr lang="ru-RU" sz="1800" baseline="30000" dirty="0">
                <a:latin typeface="Arial" pitchFamily="34" charset="0"/>
                <a:cs typeface="Arial" pitchFamily="34" charset="0"/>
              </a:rPr>
              <a:t>Межгосударственных вузовских и производственных объединений.</a:t>
            </a:r>
          </a:p>
        </p:txBody>
      </p:sp>
      <p:pic>
        <p:nvPicPr>
          <p:cNvPr id="13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8896" y="457200"/>
            <a:ext cx="7746504" cy="1252728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baseline="30000" dirty="0">
                <a:latin typeface="Arial Black" pitchFamily="34" charset="0"/>
              </a:rPr>
              <a:t>ПОДГОТОВКА КАДРОВ И ПОДДЕРЖКА </a:t>
            </a:r>
            <a:r>
              <a:rPr lang="ru-RU" baseline="30000" dirty="0" smtClean="0">
                <a:latin typeface="Arial Black" pitchFamily="34" charset="0"/>
              </a:rPr>
              <a:t>ПРОГРАММ МОБИЛЬНОСТИ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146" name="Picture 2" descr="D:\Документы\Презентации\ПРЕЗентация КРСУ_программа развития (2014-2016)\Links\Стрелка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1219200"/>
            <a:ext cx="8948058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52400" y="3839027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2014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3793671" y="2451099"/>
            <a:ext cx="1295400" cy="59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2015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620000" y="1219200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2016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0" y="4279900"/>
            <a:ext cx="2895600" cy="257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разработка программы развития кадрового потенциала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разработка  и реализация 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программы академической мобильности студентов, аспирантов и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НПР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стажировки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 ТПУ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проведение тренингов ППС и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АУП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Реализация Программы «Приглашенный Профессор»</a:t>
            </a:r>
            <a:endParaRPr lang="ru-RU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514600" y="3838574"/>
            <a:ext cx="3352800" cy="218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приглашение ведущих зарубежных специалистов для разработки, чтения лекций и проведения научных исследований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стажировки преподавателей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 ведущих мировых научно-образовательных центрах 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 действие системы грантовой поддержки академической мобильности студентов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и молодых НПР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повышение квалификации НПР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ведущих ВУЗах РФ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5791200" y="3429000"/>
            <a:ext cx="3352800" cy="218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эффективной системы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рекрутинга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разработка и введение в действие «эффективного» контракта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заключение договоров и соглашений об академической мобильности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 зарубежными университетами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расширение программы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«Приглашенный профессор»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внедрение информационного портала  для повышения квалификации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по  гуманитарным специальностям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преподавателями вузов Киргизии </a:t>
            </a:r>
          </a:p>
        </p:txBody>
      </p:sp>
      <p:pic>
        <p:nvPicPr>
          <p:cNvPr id="12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924800" cy="1252728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ru-RU" sz="3200" baseline="30000" dirty="0">
                <a:latin typeface="Arial Black" pitchFamily="34" charset="0"/>
              </a:rPr>
              <a:t>СОВЕРШЕСТВОВАНИЕ СИСТЕМЫ УПРАВЛЕНИЯ, </a:t>
            </a:r>
            <a:r>
              <a:rPr lang="ru-RU" sz="3200" baseline="30000" dirty="0" smtClean="0">
                <a:latin typeface="Arial Black" pitchFamily="34" charset="0"/>
              </a:rPr>
              <a:t>ИНФРАСТРУКТУРЫ </a:t>
            </a:r>
            <a:r>
              <a:rPr lang="ru-RU" sz="3200" baseline="30000" dirty="0">
                <a:latin typeface="Arial Black" pitchFamily="34" charset="0"/>
              </a:rPr>
              <a:t>И </a:t>
            </a:r>
            <a:r>
              <a:rPr lang="ru-RU" sz="3200" baseline="30000" dirty="0" smtClean="0">
                <a:latin typeface="Arial Black" pitchFamily="34" charset="0"/>
              </a:rPr>
              <a:t>ФИНАНСОВОЙ ДЕЯТЕЛЬНОСТИ УНИВЕРСИТЕТА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194" name="Picture 2" descr="D:\Документы\Презентации\ПРЕЗентация КРСУ_программа развития (2014-2016)\Links\Стрелка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8788"/>
            <a:ext cx="8686800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381000" y="2871789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2014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3721100" y="1980067"/>
            <a:ext cx="1295400" cy="59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2015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620000" y="1646239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2016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228600" y="4114800"/>
            <a:ext cx="2895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проектного офиса управления программой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 развития университета</a:t>
            </a:r>
            <a:endParaRPr lang="ru-RU" sz="2000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проведение диагностического аудита КРСУ (с привлечением консультантов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 области СМК)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стажировка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ИТ специалистов в ТПУ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развитие спортивной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и оздоровительной базы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студентов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3124200" y="3343048"/>
            <a:ext cx="3073400" cy="3286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личных кабинетов преподавателей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бесплатного  авторизованного   </a:t>
            </a:r>
            <a:r>
              <a:rPr lang="ru-RU" sz="2000" baseline="30000" dirty="0" err="1" smtClean="0">
                <a:latin typeface="Arial" pitchFamily="34" charset="0"/>
                <a:cs typeface="Arial" pitchFamily="34" charset="0"/>
              </a:rPr>
              <a:t>Wi-Fi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0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университете для студентов, расширение канала интернета до 100 Мбит, 50% модернизация кабельной 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строительство общежития для студентов, аспирантов,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сотрудников и приглашенных ученых 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спортивно-оздоровительной базы студентов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6400800" y="3581400"/>
            <a:ext cx="25146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Центра молодёжной политики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100 % модернизация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кабельной системы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строительство учебного корпуса Медицинского факультета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Поддержка проектного офиса управления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Разработка эффективной системы организации  бизнес процессов в КРСУ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Развитие спортивной и оздоровительной базы</a:t>
            </a:r>
            <a:endParaRPr lang="ru-RU" sz="20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8896" y="338328"/>
            <a:ext cx="7517904" cy="1252728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baseline="30000" dirty="0">
                <a:latin typeface="Arial Black" pitchFamily="34" charset="0"/>
              </a:rPr>
              <a:t>ПРОВЕДЕНИЕ ЗНАЧИМЫХ </a:t>
            </a:r>
            <a:br>
              <a:rPr lang="ru-RU" baseline="30000" dirty="0">
                <a:latin typeface="Arial Black" pitchFamily="34" charset="0"/>
              </a:rPr>
            </a:br>
            <a:r>
              <a:rPr lang="ru-RU" baseline="30000" dirty="0">
                <a:latin typeface="Arial Black" pitchFamily="34" charset="0"/>
              </a:rPr>
              <a:t>ОБЩЕСТВЕННЫХ МЕРОПРИЯТИ </a:t>
            </a:r>
            <a:r>
              <a:rPr lang="ru-RU" baseline="30000" dirty="0" smtClean="0">
                <a:latin typeface="Arial Black" pitchFamily="34" charset="0"/>
              </a:rPr>
              <a:t>и PR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43" name="Picture 3" descr="D:\Документы\Презентации\ПРЕЗентация КРСУ_программа развития (2014-2016)\Links\Стрелка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23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28600" y="2472868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2014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962400" y="1689099"/>
            <a:ext cx="1295400" cy="59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2015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7315200" y="1905001"/>
            <a:ext cx="1295400" cy="304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600"/>
              </a:spcBef>
              <a:buNone/>
            </a:pPr>
            <a:r>
              <a:rPr lang="ru-RU" sz="4000" b="1" baseline="30000" dirty="0" smtClean="0">
                <a:solidFill>
                  <a:schemeClr val="tx1"/>
                </a:solidFill>
                <a:latin typeface="Arial Black" pitchFamily="34" charset="0"/>
              </a:rPr>
              <a:t>2016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6200" y="3581400"/>
            <a:ext cx="2667000" cy="309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концепции позиционирования КРСУ как </a:t>
            </a:r>
            <a:r>
              <a:rPr lang="en-US" sz="2000" baseline="300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 University of Regional Environmental 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Sustainability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 в Кыргызстане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внедрение проекта «Социально-образовательная сеть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Поддержка деятельности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Инновационного-образовательного Центра русского языка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выпуск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русского учебника</a:t>
            </a:r>
            <a:br>
              <a:rPr lang="ru-RU" sz="20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 в Кыргызстане и газеты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«Студенческое обозрение»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590800" y="2924174"/>
            <a:ext cx="3048000" cy="3476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проведение международного симпозиума с участием  университетов Центральной Азии «Евразийский союз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и интеграция высшего образования»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проведение международной конференции, посвященная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aseline="3000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70-летию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ВОВ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позиция в рейтинге стран СНГ, Грузии, Латвии, Литвы и Эстонии информационного агентства «Интерфакс» 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ТОП–150 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издание русского учебника</a:t>
            </a:r>
            <a:br>
              <a:rPr lang="ru-RU" sz="2000" baseline="30000" dirty="0">
                <a:latin typeface="Arial" pitchFamily="34" charset="0"/>
                <a:cs typeface="Arial" pitchFamily="34" charset="0"/>
              </a:rPr>
            </a:br>
            <a:r>
              <a:rPr lang="ru-RU" sz="2000" baseline="30000" dirty="0">
                <a:latin typeface="Arial" pitchFamily="34" charset="0"/>
                <a:cs typeface="Arial" pitchFamily="34" charset="0"/>
              </a:rPr>
              <a:t> в Кыргызстане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и журнала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«Русское слово в Кыргызстане»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5562600" y="2895600"/>
            <a:ext cx="3505200" cy="3201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проведение в КРСУ мероприятий регионального и международного уровня с целью активного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позиционирования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Университета </a:t>
            </a:r>
            <a:endParaRPr lang="ru-RU" sz="20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программы развития КРСУ как Федерального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Университета  России 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aseline="30000" dirty="0" smtClean="0">
                <a:latin typeface="Arial" pitchFamily="34" charset="0"/>
                <a:cs typeface="Arial" pitchFamily="34" charset="0"/>
              </a:rPr>
              <a:t>Центральной  Азии</a:t>
            </a:r>
            <a:endParaRPr lang="ru-RU" sz="2000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открытие филиалов Русского географического общества и Русского исторического общества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создание головного Центра тестирования по русскому языку как иностранному для Центральной Азии</a:t>
            </a:r>
          </a:p>
          <a:p>
            <a:pPr>
              <a:buFont typeface="Wingdings" pitchFamily="2" charset="2"/>
              <a:buChar char="Ø"/>
            </a:pPr>
            <a:r>
              <a:rPr lang="ru-RU" sz="2000" baseline="30000" dirty="0">
                <a:latin typeface="Arial" pitchFamily="34" charset="0"/>
                <a:cs typeface="Arial" pitchFamily="34" charset="0"/>
              </a:rPr>
              <a:t>позиция в рейтинге стран СНГ, Грузии, Латвии, Литвы и Эстонии информационного агентства «Интерфакс» ТОП–100 </a:t>
            </a:r>
          </a:p>
        </p:txBody>
      </p:sp>
      <p:pic>
        <p:nvPicPr>
          <p:cNvPr id="13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476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aseline="30000" dirty="0" smtClean="0">
                <a:latin typeface="Arial Black" pitchFamily="34" charset="0"/>
              </a:rPr>
              <a:t>ПЛАН, ФИНАНСИРОВАНИЕ И РЕАЛИЗАЦИЯ </a:t>
            </a:r>
            <a:br>
              <a:rPr lang="ru-RU" sz="3600" baseline="30000" dirty="0" smtClean="0">
                <a:latin typeface="Arial Black" pitchFamily="34" charset="0"/>
              </a:rPr>
            </a:br>
            <a:r>
              <a:rPr lang="ru-RU" sz="3600" baseline="30000" dirty="0" smtClean="0">
                <a:latin typeface="Arial Black" pitchFamily="34" charset="0"/>
              </a:rPr>
              <a:t>ПРОГРАММЫ РАЗВИТИЯ КРСУ НА 2014 г</a:t>
            </a:r>
            <a:r>
              <a:rPr lang="ru-RU" sz="4000" baseline="30000" dirty="0" smtClean="0">
                <a:latin typeface="Arial Black" pitchFamily="34" charset="0"/>
              </a:rPr>
              <a:t>.</a:t>
            </a:r>
            <a:r>
              <a:rPr lang="ru-RU" sz="4000" baseline="30000" dirty="0">
                <a:latin typeface="Arial Black" pitchFamily="34" charset="0"/>
              </a:rPr>
              <a:t/>
            </a:r>
            <a:br>
              <a:rPr lang="ru-RU" sz="4000" baseline="30000" dirty="0">
                <a:latin typeface="Arial Black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Направление 1.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Развитие образовательной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деятельности. ( План 6,0 млн руб.)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2286000"/>
            <a:ext cx="899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latin typeface="Times New Roman"/>
                <a:ea typeface="Times New Roman"/>
              </a:rPr>
              <a:t>Разработка двух сетевых образовательных программ совместно с </a:t>
            </a:r>
            <a:r>
              <a:rPr lang="ru-RU" b="1" dirty="0" smtClean="0">
                <a:latin typeface="Times New Roman"/>
                <a:ea typeface="Times New Roman"/>
              </a:rPr>
              <a:t>ТПУ</a:t>
            </a:r>
            <a:endParaRPr lang="ru-RU" sz="1600" dirty="0">
              <a:latin typeface="Times New Roman"/>
              <a:ea typeface="Times New Roman"/>
            </a:endParaRPr>
          </a:p>
          <a:p>
            <a:pPr marL="712788" indent="-712788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Проект 1.1.</a:t>
            </a:r>
            <a:r>
              <a:rPr lang="ru-RU" dirty="0">
                <a:latin typeface="Times New Roman"/>
                <a:ea typeface="Times New Roman"/>
              </a:rPr>
              <a:t> (завершен) 2 программы направлены для экспертизы в УМУ ТПУ. Подготовлена совместная магистерская программа «Экономика и безопасность азиатских рынков с Алтайским государственным университетом.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latin typeface="Times New Roman"/>
                <a:ea typeface="Times New Roman"/>
              </a:rPr>
              <a:t>Разработка и реализация трех дополнительных образовательных </a:t>
            </a:r>
            <a:r>
              <a:rPr lang="ru-RU" b="1" dirty="0" smtClean="0">
                <a:latin typeface="Times New Roman"/>
                <a:ea typeface="Times New Roman"/>
              </a:rPr>
              <a:t>программ</a:t>
            </a:r>
          </a:p>
          <a:p>
            <a:pPr marL="0" lvl="1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Проект 1.2</a:t>
            </a:r>
            <a:r>
              <a:rPr lang="ru-RU" dirty="0" smtClean="0">
                <a:latin typeface="Times New Roman"/>
                <a:ea typeface="Times New Roman"/>
              </a:rPr>
              <a:t>. (завершен) разработаны 3 новых учебно-методических комплекса.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Разработка </a:t>
            </a:r>
            <a:r>
              <a:rPr lang="ru-RU" b="1" dirty="0">
                <a:latin typeface="Times New Roman"/>
                <a:ea typeface="Times New Roman"/>
              </a:rPr>
              <a:t>программ начального и среднего технического </a:t>
            </a:r>
            <a:r>
              <a:rPr lang="ru-RU" b="1" dirty="0" smtClean="0">
                <a:latin typeface="Times New Roman"/>
                <a:ea typeface="Times New Roman"/>
              </a:rPr>
              <a:t>образования</a:t>
            </a:r>
          </a:p>
          <a:p>
            <a:pPr marL="712788" lvl="1" indent="-712788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1.4.</a:t>
            </a:r>
            <a:r>
              <a:rPr lang="ru-RU" dirty="0">
                <a:latin typeface="Times New Roman"/>
                <a:ea typeface="Times New Roman"/>
              </a:rPr>
              <a:t> (продолжается) Открыт центр по подготовке рабочих кадров, разработаны программ начального и среднего технического образования.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latin typeface="Times New Roman"/>
                <a:ea typeface="Times New Roman"/>
              </a:rPr>
              <a:t>Совершенствование воспитательной деятельности студентов: поддержка творческих студий эстетического </a:t>
            </a:r>
            <a:r>
              <a:rPr lang="ru-RU" b="1" dirty="0" smtClean="0">
                <a:latin typeface="Times New Roman"/>
                <a:ea typeface="Times New Roman"/>
              </a:rPr>
              <a:t>воспитания.</a:t>
            </a:r>
          </a:p>
          <a:p>
            <a:pPr marL="712788" lvl="1" indent="-712788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Проект 1.3</a:t>
            </a:r>
            <a:r>
              <a:rPr lang="ru-RU" dirty="0" smtClean="0">
                <a:latin typeface="Times New Roman"/>
                <a:ea typeface="Times New Roman"/>
              </a:rPr>
              <a:t>. (продолжается)  Открыт студенческий молодежный театр-студия, готовится лирическая комедия. </a:t>
            </a:r>
          </a:p>
          <a:p>
            <a:pPr marL="712788" lvl="1" indent="-712788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Проект 1.5</a:t>
            </a:r>
            <a:r>
              <a:rPr lang="ru-RU" dirty="0" smtClean="0">
                <a:latin typeface="Times New Roman"/>
                <a:ea typeface="Times New Roman"/>
              </a:rPr>
              <a:t>. (продолжается) Открыт центр Тележурналистики, создан сайт для Интернет-вещания </a:t>
            </a:r>
            <a:r>
              <a:rPr lang="en-US" dirty="0" smtClean="0">
                <a:latin typeface="Times New Roman"/>
                <a:ea typeface="Times New Roman"/>
              </a:rPr>
              <a:t>KRSUTV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9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3807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Направление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2.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 Развитие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НИОКР </a:t>
            </a:r>
            <a:b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(План 32,0 млн руб.)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76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/>
              <a:t>Оснащение оборудованием медицинской клиники, медицинских лабораторий и </a:t>
            </a:r>
            <a:r>
              <a:rPr lang="ru-RU" b="1" dirty="0" smtClean="0"/>
              <a:t>центров.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2.5. </a:t>
            </a:r>
            <a:r>
              <a:rPr lang="ru-RU" dirty="0"/>
              <a:t> (на стадии завершения) проводится оснащение современным оборудованием для рентгеновской диагностики (Россия, г. Тула). </a:t>
            </a:r>
            <a:endParaRPr lang="ru-RU" dirty="0" smtClean="0"/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2.5.1. </a:t>
            </a:r>
            <a:r>
              <a:rPr lang="ru-RU" dirty="0"/>
              <a:t>(продолжается) Ведется модернизация и оснащение центра интуитивного и практического обучения</a:t>
            </a:r>
            <a:r>
              <a:rPr lang="ru-RU" dirty="0" smtClean="0"/>
              <a:t>.</a:t>
            </a:r>
          </a:p>
          <a:p>
            <a:pPr lvl="1"/>
            <a:endParaRPr lang="ru-RU" sz="1600" dirty="0"/>
          </a:p>
          <a:p>
            <a:pPr lvl="1"/>
            <a:r>
              <a:rPr lang="ru-RU" b="1" dirty="0"/>
              <a:t>Создание и оснащение лабораторий: 3D </a:t>
            </a:r>
            <a:r>
              <a:rPr lang="ru-RU" b="1" dirty="0" smtClean="0"/>
              <a:t>технологий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2.1.1. </a:t>
            </a:r>
            <a:r>
              <a:rPr lang="ru-RU" dirty="0"/>
              <a:t> (продолжается) открыт учебно-научный производственный комплекс 3D моделирования, ведется закупка оборудования и оснащение лабораторий</a:t>
            </a:r>
            <a:r>
              <a:rPr lang="ru-RU" dirty="0" smtClean="0"/>
              <a:t>.</a:t>
            </a:r>
          </a:p>
          <a:p>
            <a:pPr lvl="1"/>
            <a:endParaRPr lang="ru-RU" sz="1600" dirty="0"/>
          </a:p>
          <a:p>
            <a:pPr lvl="1"/>
            <a:r>
              <a:rPr lang="ru-RU" b="1" dirty="0" smtClean="0"/>
              <a:t>Создание и оснащение лабораторий: нефтегазового </a:t>
            </a:r>
            <a:r>
              <a:rPr lang="ru-RU" b="1" dirty="0"/>
              <a:t>хозяйства, </a:t>
            </a:r>
            <a:r>
              <a:rPr lang="ru-RU" b="1" dirty="0" smtClean="0"/>
              <a:t> </a:t>
            </a:r>
            <a:r>
              <a:rPr lang="ru-RU" b="1" dirty="0"/>
              <a:t>новых </a:t>
            </a:r>
            <a:r>
              <a:rPr lang="ru-RU" b="1" dirty="0" smtClean="0"/>
              <a:t>технологий </a:t>
            </a:r>
            <a:r>
              <a:rPr lang="ru-RU" b="1" dirty="0"/>
              <a:t>и материалов, </a:t>
            </a:r>
            <a:r>
              <a:rPr lang="ru-RU" b="1" dirty="0">
                <a:solidFill>
                  <a:prstClr val="black"/>
                </a:solidFill>
              </a:rPr>
              <a:t>кафедры Судебная экспертиза 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smtClean="0"/>
              <a:t>др.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2.1.2. </a:t>
            </a:r>
            <a:r>
              <a:rPr lang="ru-RU" dirty="0"/>
              <a:t>(продолжается) ведется закупка оборудования и оснащение лаборатории Нефтегазового хозяйства. </a:t>
            </a:r>
            <a:endParaRPr lang="ru-RU" dirty="0" smtClean="0"/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2.1.3. </a:t>
            </a:r>
            <a:r>
              <a:rPr lang="ru-RU" dirty="0" smtClean="0"/>
              <a:t> </a:t>
            </a:r>
            <a:r>
              <a:rPr lang="ru-RU" dirty="0"/>
              <a:t>(на стадии завершения) произведена закупка оборудования и ведется оснащение лаборатории кафедры Судебная </a:t>
            </a:r>
            <a:r>
              <a:rPr lang="ru-RU" dirty="0" smtClean="0"/>
              <a:t>экспертиза.</a:t>
            </a:r>
          </a:p>
        </p:txBody>
      </p:sp>
    </p:spTree>
    <p:extLst>
      <p:ext uri="{BB962C8B-B14F-4D97-AF65-F5344CB8AC3E}">
        <p14:creationId xmlns:p14="http://schemas.microsoft.com/office/powerpoint/2010/main" val="2996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153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/>
              <a:t>Проект 2.4. </a:t>
            </a:r>
            <a:r>
              <a:rPr lang="ru-RU" dirty="0"/>
              <a:t>(продолжается) открыт центр по поддержке технологий и инноваций. Заключено Соглашение с Государственной службой </a:t>
            </a:r>
            <a:endParaRPr lang="ru-RU" dirty="0" smtClean="0"/>
          </a:p>
          <a:p>
            <a:pPr lvl="1"/>
            <a:r>
              <a:rPr lang="ru-RU" dirty="0" smtClean="0"/>
              <a:t>интеллектуальной </a:t>
            </a:r>
            <a:r>
              <a:rPr lang="ru-RU" dirty="0"/>
              <a:t>собственности и инноваций при Правительстве </a:t>
            </a:r>
            <a:r>
              <a:rPr lang="ru-RU" dirty="0" err="1"/>
              <a:t>Кыргызской</a:t>
            </a:r>
            <a:r>
              <a:rPr lang="ru-RU" dirty="0"/>
              <a:t> Республики и проведен совместный тренинг «Поиск патентной информации с использованием международных баз данных</a:t>
            </a:r>
            <a:r>
              <a:rPr lang="ru-RU" dirty="0" smtClean="0"/>
              <a:t>».</a:t>
            </a:r>
          </a:p>
          <a:p>
            <a:pPr lvl="1"/>
            <a:r>
              <a:rPr lang="ru-RU" b="1" dirty="0">
                <a:solidFill>
                  <a:prstClr val="black"/>
                </a:solidFill>
              </a:rPr>
              <a:t>Проект 2.2. </a:t>
            </a:r>
            <a:r>
              <a:rPr lang="ru-RU" dirty="0">
                <a:solidFill>
                  <a:prstClr val="black"/>
                </a:solidFill>
              </a:rPr>
              <a:t>(продолжается) создано и оснащено специализированное конструкторское бюро «Новые технологии для высокогорных карьеров». </a:t>
            </a:r>
            <a:endParaRPr lang="ru-RU" dirty="0" smtClean="0">
              <a:solidFill>
                <a:prstClr val="black"/>
              </a:solidFill>
            </a:endParaRPr>
          </a:p>
          <a:p>
            <a:pPr lvl="1"/>
            <a:endParaRPr lang="ru-RU" sz="1600" dirty="0"/>
          </a:p>
          <a:p>
            <a:pPr lvl="1"/>
            <a:r>
              <a:rPr lang="ru-RU" b="1" dirty="0"/>
              <a:t>Приобретение кластерного </a:t>
            </a:r>
            <a:r>
              <a:rPr lang="ru-RU" b="1" dirty="0" smtClean="0"/>
              <a:t>суперкомпьютера.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2.1. </a:t>
            </a:r>
            <a:r>
              <a:rPr lang="ru-RU" dirty="0"/>
              <a:t>( завершен) Приобретена рабочая станция на базе решателей </a:t>
            </a:r>
            <a:r>
              <a:rPr lang="en-US" dirty="0"/>
              <a:t>Tesla K</a:t>
            </a:r>
            <a:r>
              <a:rPr lang="ru-RU" dirty="0"/>
              <a:t>40 и четыре рабочих станции на базе решателей </a:t>
            </a:r>
            <a:r>
              <a:rPr lang="en-US" dirty="0" err="1"/>
              <a:t>Quadro</a:t>
            </a:r>
            <a:r>
              <a:rPr lang="ru-RU" dirty="0"/>
              <a:t> 4200</a:t>
            </a:r>
            <a:r>
              <a:rPr lang="ru-RU" dirty="0" smtClean="0"/>
              <a:t>.</a:t>
            </a:r>
          </a:p>
          <a:p>
            <a:pPr lvl="1"/>
            <a:endParaRPr lang="ru-RU" sz="1600" dirty="0"/>
          </a:p>
          <a:p>
            <a:r>
              <a:rPr lang="ru-RU" b="1" dirty="0"/>
              <a:t>Приобретение коммуникационного </a:t>
            </a:r>
            <a:r>
              <a:rPr lang="ru-RU" b="1" dirty="0" smtClean="0"/>
              <a:t>оборудования.</a:t>
            </a:r>
          </a:p>
          <a:p>
            <a:r>
              <a:rPr lang="ru-RU" b="1" dirty="0" smtClean="0"/>
              <a:t>Проект </a:t>
            </a:r>
            <a:r>
              <a:rPr lang="ru-RU" b="1" dirty="0"/>
              <a:t>2.1.4.</a:t>
            </a:r>
            <a:r>
              <a:rPr lang="ru-RU" dirty="0"/>
              <a:t> (продолжается) компания «</a:t>
            </a:r>
            <a:r>
              <a:rPr lang="ru-RU" dirty="0" err="1"/>
              <a:t>Содекс</a:t>
            </a:r>
            <a:r>
              <a:rPr lang="ru-RU" dirty="0"/>
              <a:t> Трейд» поставила оборудование фирмы </a:t>
            </a:r>
            <a:r>
              <a:rPr lang="ru-RU" dirty="0" err="1"/>
              <a:t>Zy</a:t>
            </a:r>
            <a:r>
              <a:rPr lang="ru-RU" dirty="0"/>
              <a:t> XEL </a:t>
            </a:r>
            <a:r>
              <a:rPr lang="ru-RU" dirty="0" err="1"/>
              <a:t>Limited</a:t>
            </a:r>
            <a:r>
              <a:rPr lang="ru-RU" dirty="0"/>
              <a:t> в комплектации: </a:t>
            </a:r>
            <a:r>
              <a:rPr lang="ru-RU" dirty="0" err="1"/>
              <a:t>Wi-Fi</a:t>
            </a:r>
            <a:r>
              <a:rPr lang="ru-RU" dirty="0"/>
              <a:t> контроллер </a:t>
            </a:r>
            <a:r>
              <a:rPr lang="en-US" dirty="0" err="1"/>
              <a:t>Zy</a:t>
            </a:r>
            <a:r>
              <a:rPr lang="en-US" dirty="0"/>
              <a:t> XELNX C</a:t>
            </a:r>
            <a:r>
              <a:rPr lang="ru-RU" dirty="0"/>
              <a:t>2500 – 1 </a:t>
            </a:r>
            <a:r>
              <a:rPr lang="ru-RU" dirty="0" err="1"/>
              <a:t>шт</a:t>
            </a:r>
            <a:r>
              <a:rPr lang="ru-RU" dirty="0"/>
              <a:t>, беспроводная точка доступа </a:t>
            </a:r>
            <a:r>
              <a:rPr lang="en-US" dirty="0" err="1"/>
              <a:t>Zy</a:t>
            </a:r>
            <a:r>
              <a:rPr lang="en-US" dirty="0"/>
              <a:t> XEL NWA</a:t>
            </a:r>
            <a:r>
              <a:rPr lang="ru-RU" dirty="0"/>
              <a:t>5121-</a:t>
            </a:r>
            <a:r>
              <a:rPr lang="en-US" dirty="0"/>
              <a:t>N</a:t>
            </a:r>
            <a:r>
              <a:rPr lang="ru-RU" dirty="0"/>
              <a:t> - 15 шт. Произведена настройка программного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22312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3.</a:t>
            </a:r>
            <a:r>
              <a:rPr lang="ru-RU" sz="2800" dirty="0">
                <a:latin typeface="Times New Roman"/>
                <a:ea typeface="Times New Roman"/>
              </a:rPr>
              <a:t> Подготовка кадров и поддержка программ </a:t>
            </a:r>
            <a:r>
              <a:rPr lang="ru-RU" sz="2800" dirty="0" smtClean="0">
                <a:latin typeface="Times New Roman"/>
                <a:ea typeface="Times New Roman"/>
              </a:rPr>
              <a:t>мобильности (6,0 млн руб.)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76400"/>
            <a:ext cx="8991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latin typeface="Times New Roman"/>
                <a:ea typeface="Times New Roman"/>
              </a:rPr>
              <a:t>Стажировка АУП и ППС в ведущих вузах России (3 группы</a:t>
            </a:r>
            <a:r>
              <a:rPr lang="ru-RU" b="1" dirty="0" smtClean="0">
                <a:latin typeface="Times New Roman"/>
                <a:ea typeface="Times New Roman"/>
              </a:rPr>
              <a:t>)</a:t>
            </a:r>
            <a:endParaRPr lang="ru-RU" dirty="0" smtClean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3.2.1. </a:t>
            </a:r>
            <a:r>
              <a:rPr lang="ru-RU" dirty="0">
                <a:latin typeface="Times New Roman"/>
                <a:ea typeface="Times New Roman"/>
              </a:rPr>
              <a:t>(продолжается) стажировку и повышение квалификации прошли 15 сотрудников университета в городах Томска, Москвы, Калининграда, Санкт-Петербурга, Уфы, Казани</a:t>
            </a:r>
            <a:r>
              <a:rPr lang="ru-RU" b="1" dirty="0">
                <a:latin typeface="Times New Roman"/>
                <a:ea typeface="Times New Roman"/>
              </a:rPr>
              <a:t>. 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3.2.2.</a:t>
            </a:r>
            <a:r>
              <a:rPr lang="ru-RU" dirty="0">
                <a:latin typeface="Times New Roman"/>
                <a:ea typeface="Times New Roman"/>
              </a:rPr>
              <a:t> (продолжается) 19 студентов и 1 магистрант принимали участие в программе академической мобильности (Турция, Южная Корея, Россия, Казахстан, Япония, Таджикистан). КРСУ принимал на своей базе 50 студентов из России, Казахстана и Таджикистана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endParaRPr lang="ru-RU" sz="1600" dirty="0">
              <a:latin typeface="Times New Roman"/>
              <a:ea typeface="Times New Roman"/>
            </a:endParaRPr>
          </a:p>
          <a:p>
            <a:pPr marL="355600"/>
            <a:r>
              <a:rPr lang="ru-RU" b="1" dirty="0" smtClean="0">
                <a:latin typeface="Times New Roman"/>
                <a:ea typeface="Times New Roman"/>
              </a:rPr>
              <a:t>Приглашение </a:t>
            </a:r>
            <a:r>
              <a:rPr lang="ru-RU" b="1" dirty="0">
                <a:latin typeface="Times New Roman"/>
                <a:ea typeface="Times New Roman"/>
              </a:rPr>
              <a:t>профессоров ведущих </a:t>
            </a:r>
            <a:r>
              <a:rPr lang="ru-RU" b="1" dirty="0" smtClean="0">
                <a:latin typeface="Times New Roman"/>
                <a:ea typeface="Times New Roman"/>
              </a:rPr>
              <a:t>вузов.</a:t>
            </a:r>
          </a:p>
          <a:p>
            <a:pPr marL="355600"/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3.2. </a:t>
            </a:r>
            <a:r>
              <a:rPr lang="ru-RU" dirty="0">
                <a:latin typeface="Times New Roman"/>
                <a:ea typeface="Times New Roman"/>
              </a:rPr>
              <a:t> (продолжается) более 10 ведущих ученых и политических деятелей Из России, Германии, Индии принимали участие в чтении лекций, консультаций, работе научных конференций КРСУ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355600"/>
            <a:r>
              <a:rPr lang="ru-RU" dirty="0" smtClean="0">
                <a:latin typeface="Times New Roman"/>
              </a:rPr>
              <a:t>Более 20 сотрудников ППС принимали участие в работе Международных конференциях, семинарах, симпозиумах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5005591" y="2133600"/>
            <a:ext cx="1547609" cy="7342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943600" y="2895600"/>
            <a:ext cx="1547609" cy="7342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7552067" y="3151938"/>
            <a:ext cx="1547609" cy="7342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548391" y="1323138"/>
            <a:ext cx="1547609" cy="7342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086600" y="1580322"/>
            <a:ext cx="1959595" cy="9342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667000" y="-76200"/>
            <a:ext cx="5562600" cy="1254125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КРСУ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сегодня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9487" y="1732721"/>
            <a:ext cx="1856707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10 721 студентов</a:t>
            </a:r>
          </a:p>
          <a:p>
            <a:pPr algn="ctr"/>
            <a:r>
              <a:rPr lang="ru-RU" b="1" dirty="0" smtClean="0"/>
              <a:t>1077 иностранных студентов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1411069"/>
            <a:ext cx="116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9 492</a:t>
            </a:r>
          </a:p>
          <a:p>
            <a:pPr algn="ctr"/>
            <a:r>
              <a:rPr lang="ru-RU" b="1" dirty="0" smtClean="0"/>
              <a:t>(ОФ)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81600" y="2133600"/>
            <a:ext cx="116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58</a:t>
            </a:r>
          </a:p>
          <a:p>
            <a:pPr algn="ctr"/>
            <a:r>
              <a:rPr lang="ru-RU" b="1" dirty="0" smtClean="0"/>
              <a:t>(ОЗФ)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48591" y="2935069"/>
            <a:ext cx="116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1 272</a:t>
            </a:r>
          </a:p>
          <a:p>
            <a:pPr algn="ctr"/>
            <a:r>
              <a:rPr lang="ru-RU" b="1" dirty="0" smtClean="0"/>
              <a:t>(ЗФ)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52067" y="3200400"/>
            <a:ext cx="159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257</a:t>
            </a:r>
          </a:p>
          <a:p>
            <a:pPr algn="ctr"/>
            <a:r>
              <a:rPr lang="ru-RU" b="1" dirty="0" smtClean="0"/>
              <a:t>(ЗФ ДОТ)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2400" y="1524000"/>
            <a:ext cx="49690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1D4779"/>
                </a:solidFill>
              </a:rPr>
              <a:t>КРСУ</a:t>
            </a:r>
            <a:r>
              <a:rPr lang="ru-RU" sz="2000" dirty="0">
                <a:solidFill>
                  <a:srgbClr val="1D4779"/>
                </a:solidFill>
              </a:rPr>
              <a:t> – сегодня это более </a:t>
            </a:r>
            <a:r>
              <a:rPr lang="ru-RU" sz="2000" b="1" dirty="0">
                <a:solidFill>
                  <a:srgbClr val="1D4779"/>
                </a:solidFill>
              </a:rPr>
              <a:t>10 тысяч студентов</a:t>
            </a:r>
            <a:r>
              <a:rPr lang="ru-RU" sz="2000" dirty="0">
                <a:solidFill>
                  <a:srgbClr val="1D4779"/>
                </a:solidFill>
              </a:rPr>
              <a:t>, </a:t>
            </a:r>
            <a:r>
              <a:rPr lang="ru-RU" sz="2000" dirty="0" smtClean="0">
                <a:solidFill>
                  <a:srgbClr val="1D4779"/>
                </a:solidFill>
              </a:rPr>
              <a:t>которые </a:t>
            </a:r>
            <a:r>
              <a:rPr lang="ru-RU" sz="2000" dirty="0">
                <a:solidFill>
                  <a:srgbClr val="1D4779"/>
                </a:solidFill>
              </a:rPr>
              <a:t>учатся на </a:t>
            </a:r>
            <a:r>
              <a:rPr lang="ru-RU" sz="2000" b="1" dirty="0">
                <a:solidFill>
                  <a:srgbClr val="1D4779"/>
                </a:solidFill>
              </a:rPr>
              <a:t>8-ми факультетах</a:t>
            </a:r>
            <a:r>
              <a:rPr lang="ru-RU" sz="2000" dirty="0">
                <a:solidFill>
                  <a:srgbClr val="1D4779"/>
                </a:solidFill>
              </a:rPr>
              <a:t>, </a:t>
            </a:r>
            <a:r>
              <a:rPr lang="ru-RU" sz="2000" b="1" dirty="0" smtClean="0">
                <a:solidFill>
                  <a:srgbClr val="1D4779"/>
                </a:solidFill>
              </a:rPr>
              <a:t>92 </a:t>
            </a:r>
            <a:r>
              <a:rPr lang="ru-RU" sz="2000" b="1" dirty="0">
                <a:solidFill>
                  <a:srgbClr val="1D4779"/>
                </a:solidFill>
              </a:rPr>
              <a:t>кафедрах</a:t>
            </a:r>
            <a:r>
              <a:rPr lang="ru-RU" sz="2000" dirty="0">
                <a:solidFill>
                  <a:srgbClr val="1D4779"/>
                </a:solidFill>
              </a:rPr>
              <a:t>: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естественно-технический </a:t>
            </a:r>
            <a:endParaRPr lang="ru-RU" sz="2000" dirty="0">
              <a:solidFill>
                <a:srgbClr val="1D4779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экономический</a:t>
            </a:r>
            <a:endParaRPr lang="ru-RU" sz="2000" dirty="0">
              <a:solidFill>
                <a:srgbClr val="1D4779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гуманитарный</a:t>
            </a:r>
            <a:endParaRPr lang="ru-RU" sz="2000" dirty="0">
              <a:solidFill>
                <a:srgbClr val="1D4779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юридический </a:t>
            </a:r>
            <a:endParaRPr lang="ru-RU" sz="2000" dirty="0">
              <a:solidFill>
                <a:srgbClr val="1D4779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медицинский </a:t>
            </a:r>
            <a:endParaRPr lang="ru-RU" sz="2000" dirty="0">
              <a:solidFill>
                <a:srgbClr val="1D4779"/>
              </a:solidFill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международных </a:t>
            </a:r>
            <a:r>
              <a:rPr lang="ru-RU" sz="2000" dirty="0">
                <a:solidFill>
                  <a:srgbClr val="1D4779"/>
                </a:solidFill>
              </a:rPr>
              <a:t>отношений 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архитектуры</a:t>
            </a:r>
            <a:r>
              <a:rPr lang="ru-RU" sz="2000" dirty="0">
                <a:solidFill>
                  <a:srgbClr val="1D4779"/>
                </a:solidFill>
              </a:rPr>
              <a:t>, дизайна и строительства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1D4779"/>
                </a:solidFill>
              </a:rPr>
              <a:t>• заочного </a:t>
            </a:r>
            <a:r>
              <a:rPr lang="ru-RU" sz="2000" dirty="0">
                <a:solidFill>
                  <a:srgbClr val="1D4779"/>
                </a:solidFill>
              </a:rPr>
              <a:t>(дистанционного) обучения</a:t>
            </a: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4953000" y="3048000"/>
            <a:ext cx="137609" cy="19442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10200" y="4139545"/>
            <a:ext cx="36586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900" b="1" dirty="0" smtClean="0">
                <a:solidFill>
                  <a:srgbClr val="1D4779"/>
                </a:solidFill>
              </a:rPr>
              <a:t>32</a:t>
            </a:r>
            <a:r>
              <a:rPr lang="ru-RU" sz="1900" dirty="0" smtClean="0">
                <a:solidFill>
                  <a:srgbClr val="1D4779"/>
                </a:solidFill>
              </a:rPr>
              <a:t> направления бакалавриата </a:t>
            </a:r>
            <a:endParaRPr lang="ru-RU" sz="1900" dirty="0">
              <a:solidFill>
                <a:srgbClr val="1D4779"/>
              </a:solidFill>
            </a:endParaRPr>
          </a:p>
          <a:p>
            <a:pPr lvl="0">
              <a:defRPr/>
            </a:pPr>
            <a:r>
              <a:rPr lang="ru-RU" sz="1900" b="1" dirty="0" smtClean="0">
                <a:solidFill>
                  <a:srgbClr val="1D4779"/>
                </a:solidFill>
              </a:rPr>
              <a:t>8</a:t>
            </a:r>
            <a:r>
              <a:rPr lang="ru-RU" sz="1900" dirty="0" smtClean="0">
                <a:solidFill>
                  <a:srgbClr val="1D4779"/>
                </a:solidFill>
              </a:rPr>
              <a:t> направлений магистратуры </a:t>
            </a:r>
            <a:endParaRPr lang="ru-RU" sz="1900" dirty="0">
              <a:solidFill>
                <a:srgbClr val="1D4779"/>
              </a:solidFill>
            </a:endParaRPr>
          </a:p>
          <a:p>
            <a:pPr lvl="0">
              <a:defRPr/>
            </a:pPr>
            <a:r>
              <a:rPr lang="ru-RU" sz="1900" b="1" dirty="0" smtClean="0">
                <a:solidFill>
                  <a:srgbClr val="1D4779"/>
                </a:solidFill>
              </a:rPr>
              <a:t>49</a:t>
            </a:r>
            <a:r>
              <a:rPr lang="ru-RU" sz="1900" dirty="0" smtClean="0">
                <a:solidFill>
                  <a:srgbClr val="1D4779"/>
                </a:solidFill>
              </a:rPr>
              <a:t> </a:t>
            </a:r>
            <a:r>
              <a:rPr lang="ru-RU" sz="1900" dirty="0">
                <a:solidFill>
                  <a:srgbClr val="1D4779"/>
                </a:solidFill>
              </a:rPr>
              <a:t>специальностей</a:t>
            </a:r>
          </a:p>
          <a:p>
            <a:pPr lvl="0">
              <a:defRPr/>
            </a:pPr>
            <a:r>
              <a:rPr lang="ru-RU" sz="1900" b="1" dirty="0" smtClean="0">
                <a:solidFill>
                  <a:srgbClr val="1D4779"/>
                </a:solidFill>
              </a:rPr>
              <a:t>55</a:t>
            </a:r>
            <a:r>
              <a:rPr lang="ru-RU" sz="1900" dirty="0" smtClean="0">
                <a:solidFill>
                  <a:srgbClr val="1D4779"/>
                </a:solidFill>
              </a:rPr>
              <a:t> специализаций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5194176" y="3733800"/>
            <a:ext cx="216024" cy="6840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0543" y="5410200"/>
            <a:ext cx="874485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1D4779"/>
                </a:solidFill>
              </a:rPr>
              <a:t>В образовательную структуру Университета входят:</a:t>
            </a:r>
          </a:p>
          <a:p>
            <a:pPr marL="285750" lvl="0" indent="-28575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ru-RU" sz="2000" dirty="0" smtClean="0">
                <a:solidFill>
                  <a:srgbClr val="1D4779"/>
                </a:solidFill>
              </a:rPr>
              <a:t>средняя </a:t>
            </a:r>
            <a:r>
              <a:rPr lang="ru-RU" sz="2000" dirty="0">
                <a:solidFill>
                  <a:srgbClr val="1D4779"/>
                </a:solidFill>
              </a:rPr>
              <a:t>общеобразовательная школа, общее количество учащихся – </a:t>
            </a:r>
            <a:r>
              <a:rPr lang="ru-RU" sz="2000" dirty="0" smtClean="0">
                <a:solidFill>
                  <a:srgbClr val="1D4779"/>
                </a:solidFill>
              </a:rPr>
              <a:t/>
            </a:r>
            <a:br>
              <a:rPr lang="ru-RU" sz="2000" dirty="0" smtClean="0">
                <a:solidFill>
                  <a:srgbClr val="1D4779"/>
                </a:solidFill>
              </a:rPr>
            </a:br>
            <a:r>
              <a:rPr lang="ru-RU" sz="2000" dirty="0" smtClean="0">
                <a:solidFill>
                  <a:srgbClr val="1D4779"/>
                </a:solidFill>
              </a:rPr>
              <a:t>235 </a:t>
            </a:r>
            <a:r>
              <a:rPr lang="ru-RU" sz="2000" dirty="0">
                <a:solidFill>
                  <a:srgbClr val="1D4779"/>
                </a:solidFill>
              </a:rPr>
              <a:t>человек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2000" dirty="0">
                <a:solidFill>
                  <a:srgbClr val="1D4779"/>
                </a:solidFill>
              </a:rPr>
              <a:t>технологический колледж, общее количество </a:t>
            </a:r>
            <a:r>
              <a:rPr lang="ru-RU" sz="2000" dirty="0" smtClean="0">
                <a:solidFill>
                  <a:srgbClr val="1D4779"/>
                </a:solidFill>
              </a:rPr>
              <a:t>учащихся –  </a:t>
            </a:r>
            <a:r>
              <a:rPr lang="ru-RU" sz="2000" dirty="0">
                <a:solidFill>
                  <a:srgbClr val="1D4779"/>
                </a:solidFill>
              </a:rPr>
              <a:t>280 </a:t>
            </a:r>
            <a:r>
              <a:rPr lang="ru-RU" sz="2000" dirty="0" smtClean="0">
                <a:solidFill>
                  <a:srgbClr val="1D4779"/>
                </a:solidFill>
              </a:rPr>
              <a:t>человек</a:t>
            </a:r>
            <a:endParaRPr lang="ru-RU" sz="2000" dirty="0">
              <a:solidFill>
                <a:srgbClr val="1D4779"/>
              </a:solidFill>
            </a:endParaRPr>
          </a:p>
        </p:txBody>
      </p:sp>
      <p:pic>
        <p:nvPicPr>
          <p:cNvPr id="3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278904" y="271805"/>
            <a:ext cx="1245096" cy="125532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 flipV="1">
            <a:off x="6148591" y="1734234"/>
            <a:ext cx="938009" cy="313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41" idx="6"/>
          </p:cNvCxnSpPr>
          <p:nvPr/>
        </p:nvCxnSpPr>
        <p:spPr>
          <a:xfrm flipH="1">
            <a:off x="6553200" y="2379052"/>
            <a:ext cx="533400" cy="121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189487" y="2514600"/>
            <a:ext cx="506713" cy="42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" idx="1"/>
          </p:cNvCxnSpPr>
          <p:nvPr/>
        </p:nvCxnSpPr>
        <p:spPr>
          <a:xfrm>
            <a:off x="8066398" y="2514600"/>
            <a:ext cx="259473" cy="63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9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Направление 4.</a:t>
            </a:r>
            <a:r>
              <a:rPr lang="ru-RU" sz="3200" dirty="0">
                <a:latin typeface="Times New Roman"/>
                <a:ea typeface="Times New Roman"/>
              </a:rPr>
              <a:t> Совершенствование системы управления </a:t>
            </a:r>
            <a:r>
              <a:rPr lang="ru-RU" sz="3200" dirty="0" smtClean="0">
                <a:latin typeface="Times New Roman"/>
                <a:ea typeface="Times New Roman"/>
              </a:rPr>
              <a:t>университетом (План 18,0 млн руб.)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478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/>
              <a:t>Модернизация корпоративной информационной </a:t>
            </a:r>
            <a:r>
              <a:rPr lang="ru-RU" b="1" dirty="0" smtClean="0"/>
              <a:t>сети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4.2.</a:t>
            </a:r>
            <a:r>
              <a:rPr lang="ru-RU" dirty="0"/>
              <a:t> (продолжается) Произведена закупка и монтаж оборудования и включение его в сеть КРСУ, установка базового ПО (гипервизора), установка виртуальных серверов. Принято предложение от компании </a:t>
            </a:r>
            <a:r>
              <a:rPr lang="en-US" dirty="0"/>
              <a:t>FTTH</a:t>
            </a:r>
            <a:r>
              <a:rPr lang="ru-RU" dirty="0"/>
              <a:t>-</a:t>
            </a:r>
            <a:r>
              <a:rPr lang="en-US" dirty="0"/>
              <a:t>CHINA LIMITED</a:t>
            </a:r>
            <a:r>
              <a:rPr lang="ru-RU" dirty="0"/>
              <a:t> по приобретению оборудования конфигурации: </a:t>
            </a:r>
            <a:r>
              <a:rPr lang="en-US" dirty="0"/>
              <a:t>Fujitsu BX</a:t>
            </a:r>
            <a:r>
              <a:rPr lang="ru-RU" dirty="0"/>
              <a:t>900 +  6 </a:t>
            </a:r>
            <a:r>
              <a:rPr lang="en-US" dirty="0"/>
              <a:t>Blades DX</a:t>
            </a:r>
            <a:r>
              <a:rPr lang="ru-RU" dirty="0"/>
              <a:t>924 + </a:t>
            </a:r>
            <a:r>
              <a:rPr lang="en-US" dirty="0"/>
              <a:t>NetApp Storage FAS</a:t>
            </a:r>
            <a:r>
              <a:rPr lang="ru-RU" dirty="0"/>
              <a:t>2554.</a:t>
            </a:r>
            <a:endParaRPr lang="ru-RU" sz="1600" dirty="0"/>
          </a:p>
          <a:p>
            <a:pPr lvl="1"/>
            <a:r>
              <a:rPr lang="ru-RU" b="1" dirty="0"/>
              <a:t>Развитие спортивной и оздоровительной </a:t>
            </a:r>
            <a:r>
              <a:rPr lang="ru-RU" b="1" dirty="0" smtClean="0"/>
              <a:t>структуры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4.3.1.</a:t>
            </a:r>
            <a:r>
              <a:rPr lang="ru-RU" dirty="0"/>
              <a:t> (продолжается) закуплено оборудование и проводится строительство современного футбольного поля с искусственным покрытием. Проведена модернизация спортивного зала на </a:t>
            </a:r>
            <a:r>
              <a:rPr lang="ru-RU" dirty="0" err="1"/>
              <a:t>ФАДиС</a:t>
            </a:r>
            <a:r>
              <a:rPr lang="ru-RU" dirty="0"/>
              <a:t>.</a:t>
            </a:r>
            <a:endParaRPr lang="ru-RU" sz="1600" dirty="0"/>
          </a:p>
          <a:p>
            <a:pPr marL="273050"/>
            <a:r>
              <a:rPr lang="ru-RU" b="1" dirty="0"/>
              <a:t>Создание проектного офиса управления программой </a:t>
            </a:r>
            <a:r>
              <a:rPr lang="ru-RU" b="1" dirty="0" smtClean="0"/>
              <a:t>развития</a:t>
            </a:r>
          </a:p>
          <a:p>
            <a:pPr marL="273050"/>
            <a:r>
              <a:rPr lang="ru-RU" b="1" dirty="0" smtClean="0"/>
              <a:t>Проект </a:t>
            </a:r>
            <a:r>
              <a:rPr lang="ru-RU" b="1" dirty="0"/>
              <a:t>4.4.</a:t>
            </a:r>
            <a:r>
              <a:rPr lang="ru-RU" dirty="0"/>
              <a:t> (продолжается) открыт и оснащен Проектный офис управления Программой развития КРСУ. Разработана информационная система управления проектами Программы развития, которая автоматизирует деятельность Проектного офиса по планированию, мониторингу проектов в режиме реального времени с использованием </a:t>
            </a:r>
            <a:r>
              <a:rPr lang="ru-RU" dirty="0" err="1"/>
              <a:t>web</a:t>
            </a:r>
            <a:r>
              <a:rPr lang="ru-RU" dirty="0"/>
              <a:t>-технологий и методов современного менеджмента. П</a:t>
            </a:r>
            <a:r>
              <a:rPr lang="ru-MO" dirty="0" err="1"/>
              <a:t>роведены</a:t>
            </a:r>
            <a:r>
              <a:rPr lang="ru-MO" dirty="0"/>
              <a:t> разработки </a:t>
            </a:r>
            <a:r>
              <a:rPr lang="ru-RU" dirty="0"/>
              <a:t>проектно-сметной документации студенческого общежития на 500 мест, учебного корпуса для медицинского факультета на 1500 студентов, конференц-зала и помещения для ЦПТИ.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2527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5.</a:t>
            </a:r>
            <a:r>
              <a:rPr lang="ru-RU" sz="2800" dirty="0">
                <a:latin typeface="Times New Roman"/>
                <a:ea typeface="Times New Roman"/>
              </a:rPr>
              <a:t> Проведение значимых общественных мероприятий и определенных </a:t>
            </a:r>
            <a:r>
              <a:rPr lang="ru-RU" sz="2800" dirty="0" smtClean="0">
                <a:latin typeface="Times New Roman"/>
                <a:ea typeface="Times New Roman"/>
              </a:rPr>
              <a:t>акций (8,0 млн руб.)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6764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Разработка сайта (портала) </a:t>
            </a:r>
            <a:r>
              <a:rPr lang="ru-RU" b="1" dirty="0" smtClean="0"/>
              <a:t>университет</a:t>
            </a:r>
            <a:r>
              <a:rPr lang="ru-RU" dirty="0" smtClean="0"/>
              <a:t>а</a:t>
            </a:r>
          </a:p>
          <a:p>
            <a:r>
              <a:rPr lang="ru-RU" b="1" dirty="0" smtClean="0"/>
              <a:t>Проект </a:t>
            </a:r>
            <a:r>
              <a:rPr lang="ru-RU" b="1" dirty="0"/>
              <a:t>5.1.</a:t>
            </a:r>
            <a:r>
              <a:rPr lang="ru-RU" dirty="0"/>
              <a:t> (продолжается) ведется работа по созданию информационного Портала КРСУ, по составлению базы данных</a:t>
            </a:r>
            <a:r>
              <a:rPr lang="ru-RU" b="1" dirty="0"/>
              <a:t> </a:t>
            </a:r>
            <a:r>
              <a:rPr lang="ru-RU" dirty="0"/>
              <a:t>и наполнению её содержанием. Приобретено программно-методическое обеспечение «Информационный модуль </a:t>
            </a:r>
            <a:r>
              <a:rPr lang="ru-RU" dirty="0" smtClean="0"/>
              <a:t>сайта».</a:t>
            </a:r>
            <a:endParaRPr lang="ru-RU" sz="1600" dirty="0"/>
          </a:p>
          <a:p>
            <a:pPr lvl="1"/>
            <a:r>
              <a:rPr lang="ru-RU" b="1" dirty="0"/>
              <a:t>Проведение общественных мероприятий по популяризации русского языка (издание литературы, журнала и газеты</a:t>
            </a:r>
            <a:r>
              <a:rPr lang="ru-RU" b="1" dirty="0" smtClean="0"/>
              <a:t>).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5.2. </a:t>
            </a:r>
            <a:r>
              <a:rPr lang="ru-RU" dirty="0"/>
              <a:t>(продолжается) проводится работа по адаптации к региональным условиям учебников русского языка по договору с издательством «Просвещение» (Россия) для средней русскоязычной школы в </a:t>
            </a:r>
            <a:r>
              <a:rPr lang="ru-RU" dirty="0" err="1" smtClean="0"/>
              <a:t>Кыргызской</a:t>
            </a:r>
            <a:r>
              <a:rPr lang="ru-RU" dirty="0" smtClean="0"/>
              <a:t> </a:t>
            </a:r>
            <a:r>
              <a:rPr lang="ru-RU" dirty="0"/>
              <a:t>Республике. </a:t>
            </a:r>
            <a:r>
              <a:rPr lang="ru-RU" dirty="0" smtClean="0"/>
              <a:t>Проведена </a:t>
            </a:r>
            <a:r>
              <a:rPr lang="ru-RU" dirty="0"/>
              <a:t>модернизация полиграфической базы с целью повышения качества изданий университета</a:t>
            </a:r>
            <a:r>
              <a:rPr lang="ru-RU" dirty="0" smtClean="0"/>
              <a:t>.</a:t>
            </a:r>
            <a:endParaRPr lang="ru-RU" sz="1600" dirty="0"/>
          </a:p>
          <a:p>
            <a:r>
              <a:rPr lang="ru-RU" b="1" dirty="0"/>
              <a:t>Создание центра русского </a:t>
            </a:r>
            <a:r>
              <a:rPr lang="ru-RU" b="1" dirty="0" smtClean="0"/>
              <a:t>языка</a:t>
            </a:r>
          </a:p>
          <a:p>
            <a:r>
              <a:rPr lang="ru-RU" b="1" dirty="0" smtClean="0"/>
              <a:t>Проект </a:t>
            </a:r>
            <a:r>
              <a:rPr lang="ru-RU" b="1" dirty="0"/>
              <a:t>5.3. </a:t>
            </a:r>
            <a:r>
              <a:rPr lang="ru-RU" dirty="0"/>
              <a:t>(продолжается) открыт центр Русского языка. Проводится оснащение центра необходимым оборудованием (компьютерный и лингафонный классы), проводится закупка оборудования </a:t>
            </a:r>
            <a:r>
              <a:rPr lang="ru-RU" dirty="0" smtClean="0"/>
              <a:t>и </a:t>
            </a:r>
            <a:r>
              <a:rPr lang="ru-RU" dirty="0"/>
              <a:t>ремонт. На базе центра планируется проводить тестирование по русскому языку для получения гражданства РФ Тестирование трудовых мигрантов по русскому языку, истории и основам законодательства РФ, тестирование по русскому языку для получения гражданства РФ. </a:t>
            </a:r>
          </a:p>
        </p:txBody>
      </p:sp>
    </p:spTree>
    <p:extLst>
      <p:ext uri="{BB962C8B-B14F-4D97-AF65-F5344CB8AC3E}">
        <p14:creationId xmlns:p14="http://schemas.microsoft.com/office/powerpoint/2010/main" val="7174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Презентации_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1066800" cy="152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СП</a:t>
            </a:r>
            <a:endParaRPr lang="ru-RU" dirty="0"/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990599" y="404663"/>
            <a:ext cx="2438401" cy="2262337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76200" y="2873276"/>
            <a:ext cx="4724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Добро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пожаловать в КРСУ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447800" y="2667000"/>
            <a:ext cx="7529898" cy="4265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045" y="4233683"/>
            <a:ext cx="8263146" cy="7103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9046" y="5938721"/>
            <a:ext cx="8263146" cy="752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0077" y="914400"/>
            <a:ext cx="8192113" cy="6236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1" y="1447800"/>
            <a:ext cx="7238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1D4779"/>
                </a:solidFill>
              </a:rPr>
              <a:t>966 </a:t>
            </a:r>
            <a:r>
              <a:rPr lang="ru-RU" sz="2000" dirty="0" smtClean="0">
                <a:solidFill>
                  <a:srgbClr val="1D4779"/>
                </a:solidFill>
              </a:rPr>
              <a:t>штатных преподавателя </a:t>
            </a:r>
            <a:r>
              <a:rPr lang="ru-RU" sz="2000" b="1" dirty="0">
                <a:solidFill>
                  <a:srgbClr val="1D4779"/>
                </a:solidFill>
              </a:rPr>
              <a:t>259 (27,5%) </a:t>
            </a:r>
            <a:r>
              <a:rPr lang="ru-RU" sz="2000" dirty="0">
                <a:solidFill>
                  <a:srgbClr val="1D4779"/>
                </a:solidFill>
              </a:rPr>
              <a:t>старше 60 </a:t>
            </a:r>
            <a:r>
              <a:rPr lang="ru-RU" sz="2000" dirty="0" smtClean="0">
                <a:solidFill>
                  <a:srgbClr val="1D4779"/>
                </a:solidFill>
              </a:rPr>
              <a:t>лет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1D4779"/>
                </a:solidFill>
              </a:rPr>
              <a:t>607 </a:t>
            </a:r>
            <a:r>
              <a:rPr lang="ru-RU" sz="2000" b="1" dirty="0">
                <a:solidFill>
                  <a:srgbClr val="1D4779"/>
                </a:solidFill>
              </a:rPr>
              <a:t>(</a:t>
            </a:r>
            <a:r>
              <a:rPr lang="ru-RU" sz="2000" b="1" dirty="0" smtClean="0">
                <a:solidFill>
                  <a:srgbClr val="1D4779"/>
                </a:solidFill>
              </a:rPr>
              <a:t>63%) </a:t>
            </a:r>
            <a:r>
              <a:rPr lang="ru-RU" sz="2000" dirty="0">
                <a:solidFill>
                  <a:srgbClr val="1D4779"/>
                </a:solidFill>
              </a:rPr>
              <a:t>с учеными степенями и </a:t>
            </a:r>
            <a:r>
              <a:rPr lang="ru-RU" sz="2000" dirty="0" smtClean="0">
                <a:solidFill>
                  <a:srgbClr val="1D4779"/>
                </a:solidFill>
              </a:rPr>
              <a:t>званиями </a:t>
            </a:r>
            <a:br>
              <a:rPr lang="ru-RU" sz="2000" dirty="0" smtClean="0">
                <a:solidFill>
                  <a:srgbClr val="1D4779"/>
                </a:solidFill>
              </a:rPr>
            </a:br>
            <a:r>
              <a:rPr lang="ru-RU" dirty="0" smtClean="0">
                <a:solidFill>
                  <a:srgbClr val="1D4779"/>
                </a:solidFill>
              </a:rPr>
              <a:t>(124 – доктора наук и 483 – кандидата наук)</a:t>
            </a:r>
            <a:endParaRPr lang="ru-RU" sz="2000" dirty="0" smtClean="0">
              <a:solidFill>
                <a:srgbClr val="1D4779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>
                <a:solidFill>
                  <a:srgbClr val="1D4779"/>
                </a:solidFill>
              </a:rPr>
              <a:t>40 человек  </a:t>
            </a:r>
            <a:r>
              <a:rPr lang="ru-RU" sz="2000" b="1" dirty="0" smtClean="0">
                <a:solidFill>
                  <a:srgbClr val="1D4779"/>
                </a:solidFill>
              </a:rPr>
              <a:t>АУП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0018" y="2708838"/>
            <a:ext cx="778018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1D4779"/>
                </a:solidFill>
              </a:rPr>
              <a:t>Общий консолидированный бюджет в 2013 </a:t>
            </a:r>
            <a:r>
              <a:rPr lang="ru-RU" sz="1900" dirty="0" smtClean="0">
                <a:solidFill>
                  <a:srgbClr val="1D4779"/>
                </a:solidFill>
              </a:rPr>
              <a:t>году – </a:t>
            </a:r>
            <a:r>
              <a:rPr lang="ru-RU" sz="1900" b="1" dirty="0" smtClean="0">
                <a:solidFill>
                  <a:srgbClr val="1D4779"/>
                </a:solidFill>
              </a:rPr>
              <a:t>401,4 млн руб.</a:t>
            </a:r>
            <a:endParaRPr lang="ru-RU" sz="1900" dirty="0" smtClean="0">
              <a:solidFill>
                <a:srgbClr val="1D477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048000"/>
            <a:ext cx="656792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b="1" dirty="0">
                <a:solidFill>
                  <a:srgbClr val="1D4779"/>
                </a:solidFill>
              </a:rPr>
              <a:t>41,1%  </a:t>
            </a:r>
            <a:r>
              <a:rPr lang="ru-RU" sz="1900" dirty="0" smtClean="0">
                <a:solidFill>
                  <a:srgbClr val="1D4779"/>
                </a:solidFill>
              </a:rPr>
              <a:t>–</a:t>
            </a:r>
            <a:r>
              <a:rPr lang="ru-RU" sz="1900" b="1" dirty="0" smtClean="0">
                <a:solidFill>
                  <a:srgbClr val="1D4779"/>
                </a:solidFill>
              </a:rPr>
              <a:t> </a:t>
            </a:r>
            <a:r>
              <a:rPr lang="ru-RU" sz="1900" dirty="0" smtClean="0">
                <a:solidFill>
                  <a:srgbClr val="1D4779"/>
                </a:solidFill>
              </a:rPr>
              <a:t>субсидии из бюджета </a:t>
            </a:r>
            <a:r>
              <a:rPr lang="ru-RU" sz="1900" dirty="0">
                <a:solidFill>
                  <a:srgbClr val="1D4779"/>
                </a:solidFill>
              </a:rPr>
              <a:t>Российской Федерации</a:t>
            </a:r>
          </a:p>
          <a:p>
            <a:pPr marL="285750" indent="-285750">
              <a:buFontTx/>
              <a:buChar char="-"/>
            </a:pPr>
            <a:r>
              <a:rPr lang="ru-RU" sz="1900" b="1" dirty="0">
                <a:solidFill>
                  <a:srgbClr val="1D4779"/>
                </a:solidFill>
              </a:rPr>
              <a:t>13,9 % </a:t>
            </a:r>
            <a:r>
              <a:rPr lang="ru-RU" sz="1900" dirty="0">
                <a:solidFill>
                  <a:srgbClr val="1D4779"/>
                </a:solidFill>
              </a:rPr>
              <a:t>–</a:t>
            </a:r>
            <a:r>
              <a:rPr lang="ru-RU" sz="1900" b="1" dirty="0" smtClean="0">
                <a:solidFill>
                  <a:srgbClr val="1D4779"/>
                </a:solidFill>
              </a:rPr>
              <a:t> </a:t>
            </a:r>
            <a:r>
              <a:rPr lang="ru-RU" sz="1900" dirty="0" smtClean="0">
                <a:solidFill>
                  <a:srgbClr val="1D4779"/>
                </a:solidFill>
              </a:rPr>
              <a:t>бюджет </a:t>
            </a:r>
            <a:r>
              <a:rPr lang="ru-RU" sz="1900" dirty="0">
                <a:solidFill>
                  <a:srgbClr val="1D4779"/>
                </a:solidFill>
              </a:rPr>
              <a:t>Кыргызской Республики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1D4779"/>
                </a:solidFill>
              </a:rPr>
              <a:t>45 %  </a:t>
            </a:r>
            <a:r>
              <a:rPr lang="ru-RU" sz="1900" dirty="0">
                <a:solidFill>
                  <a:srgbClr val="1D4779"/>
                </a:solidFill>
              </a:rPr>
              <a:t>–</a:t>
            </a:r>
            <a:r>
              <a:rPr lang="ru-RU" sz="1900" b="1" dirty="0" smtClean="0">
                <a:solidFill>
                  <a:srgbClr val="1D4779"/>
                </a:solidFill>
              </a:rPr>
              <a:t> </a:t>
            </a:r>
            <a:r>
              <a:rPr lang="ru-RU" sz="1900" dirty="0">
                <a:solidFill>
                  <a:srgbClr val="1D4779"/>
                </a:solidFill>
              </a:rPr>
              <a:t>внебюджетные средства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211" y="4245114"/>
            <a:ext cx="782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D4779"/>
                </a:solidFill>
              </a:rPr>
              <a:t>124 </a:t>
            </a:r>
            <a:r>
              <a:rPr lang="ru-RU" sz="2000" dirty="0">
                <a:solidFill>
                  <a:srgbClr val="1D4779"/>
                </a:solidFill>
              </a:rPr>
              <a:t>международных </a:t>
            </a:r>
            <a:r>
              <a:rPr lang="ru-RU" sz="2000" dirty="0" smtClean="0">
                <a:solidFill>
                  <a:srgbClr val="1D4779"/>
                </a:solidFill>
              </a:rPr>
              <a:t>договоров </a:t>
            </a:r>
            <a:r>
              <a:rPr lang="ru-RU" sz="2000" dirty="0">
                <a:solidFill>
                  <a:srgbClr val="1D4779"/>
                </a:solidFill>
              </a:rPr>
              <a:t>и </a:t>
            </a:r>
            <a:r>
              <a:rPr lang="ru-RU" sz="2000" dirty="0" smtClean="0">
                <a:solidFill>
                  <a:srgbClr val="1D4779"/>
                </a:solidFill>
              </a:rPr>
              <a:t>соглашений </a:t>
            </a:r>
            <a:r>
              <a:rPr lang="ru-RU" sz="2000" dirty="0">
                <a:solidFill>
                  <a:srgbClr val="1D4779"/>
                </a:solidFill>
              </a:rPr>
              <a:t>о взаимном сотрудничестве</a:t>
            </a:r>
            <a:endParaRPr lang="ru-RU" sz="2000" dirty="0" smtClean="0">
              <a:solidFill>
                <a:srgbClr val="1D477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4944070"/>
            <a:ext cx="572208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1D4779"/>
                </a:solidFill>
              </a:rPr>
              <a:t>29 – </a:t>
            </a:r>
            <a:r>
              <a:rPr lang="ru-RU" sz="1900" dirty="0" smtClean="0">
                <a:solidFill>
                  <a:srgbClr val="1D4779"/>
                </a:solidFill>
              </a:rPr>
              <a:t>страны дальнего </a:t>
            </a:r>
            <a:r>
              <a:rPr lang="ru-RU" sz="1900" dirty="0">
                <a:solidFill>
                  <a:srgbClr val="1D4779"/>
                </a:solidFill>
              </a:rPr>
              <a:t>зарубежья </a:t>
            </a:r>
            <a:endParaRPr lang="ru-RU" sz="1900" dirty="0" smtClean="0">
              <a:solidFill>
                <a:srgbClr val="1D4779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1D4779"/>
                </a:solidFill>
              </a:rPr>
              <a:t>48 – </a:t>
            </a:r>
            <a:r>
              <a:rPr lang="ru-RU" sz="1900" dirty="0" smtClean="0">
                <a:solidFill>
                  <a:srgbClr val="1D4779"/>
                </a:solidFill>
              </a:rPr>
              <a:t>СНГ</a:t>
            </a:r>
            <a:r>
              <a:rPr lang="ru-RU" sz="1900" b="1" dirty="0" smtClean="0">
                <a:solidFill>
                  <a:srgbClr val="1D4779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900" b="1" dirty="0" smtClean="0">
                <a:solidFill>
                  <a:srgbClr val="1D4779"/>
                </a:solidFill>
              </a:rPr>
              <a:t>47 – </a:t>
            </a:r>
            <a:r>
              <a:rPr lang="ru-RU" sz="1900" dirty="0" smtClean="0">
                <a:solidFill>
                  <a:srgbClr val="1D4779"/>
                </a:solidFill>
              </a:rPr>
              <a:t>Российская Федерация</a:t>
            </a:r>
            <a:endParaRPr lang="ru-RU" sz="1900" dirty="0">
              <a:solidFill>
                <a:srgbClr val="1D477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212" y="5983069"/>
            <a:ext cx="8182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D4779"/>
                </a:solidFill>
              </a:rPr>
              <a:t>Общая площадь: </a:t>
            </a:r>
            <a:r>
              <a:rPr lang="ru-RU" sz="2000" dirty="0" smtClean="0">
                <a:solidFill>
                  <a:srgbClr val="1D4779"/>
                </a:solidFill>
              </a:rPr>
              <a:t>земельных </a:t>
            </a:r>
            <a:r>
              <a:rPr lang="ru-RU" sz="2000" dirty="0">
                <a:solidFill>
                  <a:srgbClr val="1D4779"/>
                </a:solidFill>
              </a:rPr>
              <a:t>участков – </a:t>
            </a:r>
            <a:r>
              <a:rPr lang="ru-RU" sz="2000" b="1" dirty="0">
                <a:solidFill>
                  <a:srgbClr val="1D4779"/>
                </a:solidFill>
              </a:rPr>
              <a:t>23,88 </a:t>
            </a:r>
            <a:r>
              <a:rPr lang="ru-RU" sz="2000" b="1" dirty="0" smtClean="0">
                <a:solidFill>
                  <a:srgbClr val="1D4779"/>
                </a:solidFill>
              </a:rPr>
              <a:t>га</a:t>
            </a:r>
          </a:p>
          <a:p>
            <a:pPr lvl="2"/>
            <a:r>
              <a:rPr lang="ru-RU" sz="2000" dirty="0" smtClean="0">
                <a:solidFill>
                  <a:srgbClr val="1D4779"/>
                </a:solidFill>
              </a:rPr>
              <a:t>	зданий </a:t>
            </a:r>
            <a:r>
              <a:rPr lang="ru-RU" sz="2000" dirty="0">
                <a:solidFill>
                  <a:srgbClr val="1D4779"/>
                </a:solidFill>
              </a:rPr>
              <a:t>и помещений </a:t>
            </a:r>
            <a:r>
              <a:rPr lang="ru-RU" sz="2000" dirty="0" smtClean="0">
                <a:solidFill>
                  <a:srgbClr val="1D4779"/>
                </a:solidFill>
              </a:rPr>
              <a:t>– </a:t>
            </a:r>
            <a:r>
              <a:rPr lang="ru-RU" sz="2000" b="1" dirty="0" smtClean="0">
                <a:solidFill>
                  <a:srgbClr val="1D4779"/>
                </a:solidFill>
              </a:rPr>
              <a:t>58</a:t>
            </a:r>
            <a:r>
              <a:rPr lang="en-US" sz="2000" b="1" dirty="0" smtClean="0">
                <a:solidFill>
                  <a:srgbClr val="1D4779"/>
                </a:solidFill>
              </a:rPr>
              <a:t> </a:t>
            </a:r>
            <a:r>
              <a:rPr lang="ru-RU" sz="2000" b="1" dirty="0" smtClean="0">
                <a:solidFill>
                  <a:srgbClr val="1D4779"/>
                </a:solidFill>
              </a:rPr>
              <a:t>142,9 </a:t>
            </a:r>
            <a:r>
              <a:rPr lang="ru-RU" sz="2000" b="1" dirty="0">
                <a:solidFill>
                  <a:srgbClr val="1D4779"/>
                </a:solidFill>
              </a:rPr>
              <a:t>кв. м</a:t>
            </a:r>
            <a:r>
              <a:rPr lang="ru-RU" sz="2000" dirty="0">
                <a:solidFill>
                  <a:srgbClr val="1D4779"/>
                </a:solidFill>
              </a:rPr>
              <a:t>.</a:t>
            </a:r>
            <a:endParaRPr lang="ru-RU" sz="2000" dirty="0" smtClean="0">
              <a:solidFill>
                <a:srgbClr val="1D477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78" r="10259"/>
          <a:stretch/>
        </p:blipFill>
        <p:spPr bwMode="auto">
          <a:xfrm>
            <a:off x="7391400" y="1524000"/>
            <a:ext cx="1711515" cy="114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92"/>
          <a:stretch/>
        </p:blipFill>
        <p:spPr bwMode="auto">
          <a:xfrm>
            <a:off x="278904" y="2743200"/>
            <a:ext cx="1084913" cy="144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667854"/>
            <a:ext cx="1814898" cy="119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278904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5518" y="1047690"/>
            <a:ext cx="7574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D4779"/>
                </a:solidFill>
              </a:rPr>
              <a:t>Профессорско-преподавательский состав </a:t>
            </a:r>
            <a:r>
              <a:rPr lang="ru-RU" sz="2000" dirty="0">
                <a:solidFill>
                  <a:srgbClr val="1D4779"/>
                </a:solidFill>
              </a:rPr>
              <a:t>– </a:t>
            </a:r>
            <a:r>
              <a:rPr lang="ru-RU" sz="2000" b="1" dirty="0" smtClean="0">
                <a:solidFill>
                  <a:srgbClr val="1D4779"/>
                </a:solidFill>
              </a:rPr>
              <a:t>1425 человек:</a:t>
            </a:r>
            <a:r>
              <a:rPr lang="ru-RU" sz="2000" dirty="0" smtClean="0">
                <a:solidFill>
                  <a:srgbClr val="1D4779"/>
                </a:solidFill>
              </a:rPr>
              <a:t> </a:t>
            </a: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2667000" y="-76200"/>
            <a:ext cx="5562600" cy="1254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КРСУ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сегодня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26" y="1147306"/>
            <a:ext cx="566057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b="1" dirty="0" smtClean="0">
                <a:solidFill>
                  <a:srgbClr val="1D4779"/>
                </a:solidFill>
              </a:rPr>
              <a:t>Подготовка высококвалифицированных кадров:</a:t>
            </a:r>
            <a:r>
              <a:rPr lang="ru-RU" dirty="0" smtClean="0">
                <a:solidFill>
                  <a:srgbClr val="1D4779"/>
                </a:solidFill>
              </a:rPr>
              <a:t> </a:t>
            </a:r>
          </a:p>
          <a:p>
            <a:pPr lvl="0">
              <a:lnSpc>
                <a:spcPts val="2000"/>
              </a:lnSpc>
              <a:defRPr/>
            </a:pPr>
            <a:r>
              <a:rPr lang="ru-RU" dirty="0" smtClean="0">
                <a:solidFill>
                  <a:srgbClr val="1D4779"/>
                </a:solidFill>
              </a:rPr>
              <a:t>• 14 направлениям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2521995" y="1445006"/>
            <a:ext cx="68805" cy="2313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1089" y="1403787"/>
            <a:ext cx="6242911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b="1" dirty="0" smtClean="0">
                <a:solidFill>
                  <a:srgbClr val="1D4779"/>
                </a:solidFill>
              </a:rPr>
              <a:t>22 </a:t>
            </a:r>
            <a:r>
              <a:rPr lang="ru-RU" dirty="0" smtClean="0">
                <a:solidFill>
                  <a:srgbClr val="1D4779"/>
                </a:solidFill>
              </a:rPr>
              <a:t>докторанта, </a:t>
            </a:r>
            <a:r>
              <a:rPr lang="ru-RU" b="1" dirty="0" smtClean="0">
                <a:solidFill>
                  <a:srgbClr val="1D4779"/>
                </a:solidFill>
              </a:rPr>
              <a:t>363 </a:t>
            </a:r>
            <a:r>
              <a:rPr lang="ru-RU" dirty="0" smtClean="0">
                <a:solidFill>
                  <a:srgbClr val="1D4779"/>
                </a:solidFill>
              </a:rPr>
              <a:t>аспиранта </a:t>
            </a:r>
            <a:r>
              <a:rPr lang="ru-RU" dirty="0">
                <a:solidFill>
                  <a:srgbClr val="1D4779"/>
                </a:solidFill>
              </a:rPr>
              <a:t>и</a:t>
            </a:r>
            <a:r>
              <a:rPr lang="ru-RU" b="1" dirty="0">
                <a:solidFill>
                  <a:srgbClr val="1D4779"/>
                </a:solidFill>
              </a:rPr>
              <a:t> </a:t>
            </a:r>
            <a:r>
              <a:rPr lang="ru-RU" b="1" dirty="0" smtClean="0">
                <a:solidFill>
                  <a:srgbClr val="1D4779"/>
                </a:solidFill>
              </a:rPr>
              <a:t>39 </a:t>
            </a:r>
            <a:r>
              <a:rPr lang="ru-RU" dirty="0" smtClean="0">
                <a:solidFill>
                  <a:srgbClr val="1D4779"/>
                </a:solidFill>
              </a:rPr>
              <a:t>соискателей</a:t>
            </a:r>
            <a:endParaRPr lang="ru-RU" dirty="0">
              <a:solidFill>
                <a:srgbClr val="1D4779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680201" y="1447800"/>
            <a:ext cx="220888" cy="253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3" descr="DSCF02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5816" y="2942939"/>
            <a:ext cx="1878731" cy="140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1" descr="IMG_34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776" y="4186732"/>
            <a:ext cx="1901601" cy="1265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P81100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9712" y="5103179"/>
            <a:ext cx="1584176" cy="118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IMG_34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751251"/>
            <a:ext cx="1200256" cy="80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4243" y="4951274"/>
            <a:ext cx="56359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4779"/>
                </a:solidFill>
              </a:rPr>
              <a:t>2014 </a:t>
            </a:r>
            <a:r>
              <a:rPr lang="ru-RU" b="1" dirty="0">
                <a:solidFill>
                  <a:srgbClr val="1D4779"/>
                </a:solidFill>
              </a:rPr>
              <a:t>год</a:t>
            </a:r>
            <a:r>
              <a:rPr lang="ru-RU" dirty="0">
                <a:solidFill>
                  <a:srgbClr val="1D4779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1D4779"/>
                </a:solidFill>
              </a:rPr>
              <a:t>21</a:t>
            </a:r>
            <a:r>
              <a:rPr lang="ru-RU" dirty="0" smtClean="0">
                <a:solidFill>
                  <a:srgbClr val="1D4779"/>
                </a:solidFill>
              </a:rPr>
              <a:t> статья </a:t>
            </a:r>
            <a:r>
              <a:rPr lang="ru-RU" dirty="0">
                <a:solidFill>
                  <a:srgbClr val="1D4779"/>
                </a:solidFill>
              </a:rPr>
              <a:t>в научных </a:t>
            </a:r>
            <a:r>
              <a:rPr lang="ru-RU" dirty="0" smtClean="0">
                <a:solidFill>
                  <a:srgbClr val="1D4779"/>
                </a:solidFill>
              </a:rPr>
              <a:t>журналах, входящих</a:t>
            </a:r>
            <a:br>
              <a:rPr lang="ru-RU" dirty="0" smtClean="0">
                <a:solidFill>
                  <a:srgbClr val="1D4779"/>
                </a:solidFill>
              </a:rPr>
            </a:br>
            <a:r>
              <a:rPr lang="ru-RU" dirty="0" smtClean="0">
                <a:solidFill>
                  <a:srgbClr val="1D4779"/>
                </a:solidFill>
              </a:rPr>
              <a:t> в международные базы цитирования </a:t>
            </a:r>
            <a:br>
              <a:rPr lang="ru-RU" dirty="0" smtClean="0">
                <a:solidFill>
                  <a:srgbClr val="1D4779"/>
                </a:solidFill>
              </a:rPr>
            </a:br>
            <a:r>
              <a:rPr lang="ru-RU" dirty="0" err="1" smtClean="0">
                <a:solidFill>
                  <a:srgbClr val="1D4779"/>
                </a:solidFill>
              </a:rPr>
              <a:t>Web</a:t>
            </a:r>
            <a:r>
              <a:rPr lang="ru-RU" dirty="0" smtClean="0">
                <a:solidFill>
                  <a:srgbClr val="1D4779"/>
                </a:solidFill>
              </a:rPr>
              <a:t> </a:t>
            </a:r>
            <a:r>
              <a:rPr lang="ru-RU" dirty="0" err="1">
                <a:solidFill>
                  <a:srgbClr val="1D4779"/>
                </a:solidFill>
              </a:rPr>
              <a:t>of</a:t>
            </a:r>
            <a:r>
              <a:rPr lang="ru-RU" dirty="0">
                <a:solidFill>
                  <a:srgbClr val="1D4779"/>
                </a:solidFill>
              </a:rPr>
              <a:t> </a:t>
            </a:r>
            <a:r>
              <a:rPr lang="ru-RU" dirty="0" err="1">
                <a:solidFill>
                  <a:srgbClr val="1D4779"/>
                </a:solidFill>
              </a:rPr>
              <a:t>Science</a:t>
            </a:r>
            <a:r>
              <a:rPr lang="ru-RU" dirty="0">
                <a:solidFill>
                  <a:srgbClr val="1D4779"/>
                </a:solidFill>
              </a:rPr>
              <a:t> и </a:t>
            </a:r>
            <a:r>
              <a:rPr lang="ru-RU" dirty="0" err="1" smtClean="0">
                <a:solidFill>
                  <a:srgbClr val="1D4779"/>
                </a:solidFill>
              </a:rPr>
              <a:t>Scopus</a:t>
            </a:r>
            <a:r>
              <a:rPr lang="ru-RU" dirty="0" smtClean="0">
                <a:solidFill>
                  <a:srgbClr val="1D4779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1D4779"/>
                </a:solidFill>
              </a:rPr>
              <a:t>311</a:t>
            </a:r>
            <a:r>
              <a:rPr lang="ru-RU" dirty="0" smtClean="0">
                <a:solidFill>
                  <a:srgbClr val="1D4779"/>
                </a:solidFill>
              </a:rPr>
              <a:t> </a:t>
            </a:r>
            <a:r>
              <a:rPr lang="ru-RU" dirty="0">
                <a:solidFill>
                  <a:srgbClr val="1D4779"/>
                </a:solidFill>
              </a:rPr>
              <a:t>статей в российских научных журналах, </a:t>
            </a:r>
            <a:r>
              <a:rPr lang="ru-RU" dirty="0" smtClean="0">
                <a:solidFill>
                  <a:srgbClr val="1D4779"/>
                </a:solidFill>
              </a:rPr>
              <a:t>включенных </a:t>
            </a:r>
            <a:r>
              <a:rPr lang="ru-RU" dirty="0">
                <a:solidFill>
                  <a:srgbClr val="1D4779"/>
                </a:solidFill>
              </a:rPr>
              <a:t>в РИНЦ</a:t>
            </a:r>
            <a:r>
              <a:rPr lang="ru-RU" dirty="0" smtClean="0">
                <a:solidFill>
                  <a:srgbClr val="1D4779"/>
                </a:solidFill>
              </a:rPr>
              <a:t>.</a:t>
            </a:r>
            <a:endParaRPr lang="ru-RU" dirty="0">
              <a:solidFill>
                <a:srgbClr val="1D477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244" y="1828800"/>
            <a:ext cx="8597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4779"/>
                </a:solidFill>
              </a:rPr>
              <a:t>Научные исследования проводятся на базе кафедр, </a:t>
            </a:r>
            <a:r>
              <a:rPr lang="ru-RU" b="1" dirty="0">
                <a:solidFill>
                  <a:srgbClr val="1D4779"/>
                </a:solidFill>
              </a:rPr>
              <a:t>8</a:t>
            </a:r>
            <a:r>
              <a:rPr lang="ru-RU" dirty="0">
                <a:solidFill>
                  <a:srgbClr val="1D4779"/>
                </a:solidFill>
              </a:rPr>
              <a:t> научных </a:t>
            </a:r>
            <a:r>
              <a:rPr lang="ru-RU" dirty="0" smtClean="0">
                <a:solidFill>
                  <a:srgbClr val="1D4779"/>
                </a:solidFill>
              </a:rPr>
              <a:t/>
            </a:r>
            <a:br>
              <a:rPr lang="ru-RU" dirty="0" smtClean="0">
                <a:solidFill>
                  <a:srgbClr val="1D4779"/>
                </a:solidFill>
              </a:rPr>
            </a:br>
            <a:r>
              <a:rPr lang="ru-RU" dirty="0" smtClean="0">
                <a:solidFill>
                  <a:srgbClr val="1D4779"/>
                </a:solidFill>
              </a:rPr>
              <a:t>и </a:t>
            </a:r>
            <a:r>
              <a:rPr lang="ru-RU" dirty="0">
                <a:solidFill>
                  <a:srgbClr val="1D4779"/>
                </a:solidFill>
              </a:rPr>
              <a:t>образовательных </a:t>
            </a:r>
            <a:r>
              <a:rPr lang="ru-RU" dirty="0" smtClean="0">
                <a:solidFill>
                  <a:srgbClr val="1D4779"/>
                </a:solidFill>
              </a:rPr>
              <a:t>центров, </a:t>
            </a:r>
            <a:r>
              <a:rPr lang="ru-RU" b="1" dirty="0" smtClean="0">
                <a:solidFill>
                  <a:srgbClr val="1D4779"/>
                </a:solidFill>
              </a:rPr>
              <a:t>11</a:t>
            </a:r>
            <a:r>
              <a:rPr lang="ru-RU" dirty="0" smtClean="0">
                <a:solidFill>
                  <a:srgbClr val="1D4779"/>
                </a:solidFill>
              </a:rPr>
              <a:t> </a:t>
            </a:r>
            <a:r>
              <a:rPr lang="ru-RU" dirty="0">
                <a:solidFill>
                  <a:srgbClr val="1D4779"/>
                </a:solidFill>
              </a:rPr>
              <a:t>научно-учебных лабораторий </a:t>
            </a:r>
            <a:r>
              <a:rPr lang="ru-RU" dirty="0" smtClean="0">
                <a:solidFill>
                  <a:srgbClr val="1D4779"/>
                </a:solidFill>
              </a:rPr>
              <a:t/>
            </a:r>
            <a:br>
              <a:rPr lang="ru-RU" dirty="0" smtClean="0">
                <a:solidFill>
                  <a:srgbClr val="1D4779"/>
                </a:solidFill>
              </a:rPr>
            </a:br>
            <a:r>
              <a:rPr lang="ru-RU" dirty="0" smtClean="0">
                <a:solidFill>
                  <a:srgbClr val="1D4779"/>
                </a:solidFill>
              </a:rPr>
              <a:t>и </a:t>
            </a:r>
            <a:r>
              <a:rPr lang="ru-RU" b="1" dirty="0">
                <a:solidFill>
                  <a:srgbClr val="1D4779"/>
                </a:solidFill>
              </a:rPr>
              <a:t>7</a:t>
            </a:r>
            <a:r>
              <a:rPr lang="ru-RU" dirty="0">
                <a:solidFill>
                  <a:srgbClr val="1D4779"/>
                </a:solidFill>
              </a:rPr>
              <a:t> научно-исследовательских </a:t>
            </a:r>
            <a:r>
              <a:rPr lang="ru-RU" dirty="0" smtClean="0">
                <a:solidFill>
                  <a:srgbClr val="1D4779"/>
                </a:solidFill>
              </a:rPr>
              <a:t>институтов, </a:t>
            </a:r>
            <a:r>
              <a:rPr lang="ru-RU" dirty="0">
                <a:solidFill>
                  <a:srgbClr val="1D4779"/>
                </a:solidFill>
              </a:rPr>
              <a:t>в том числе: </a:t>
            </a:r>
            <a:endParaRPr lang="ru-RU" dirty="0" smtClean="0">
              <a:solidFill>
                <a:srgbClr val="1D477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252" y="2819400"/>
            <a:ext cx="85978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srgbClr val="1D4779"/>
                </a:solidFill>
              </a:rPr>
              <a:t>Институт оптики атмосферы Центральной Азии 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srgbClr val="1D4779"/>
                </a:solidFill>
              </a:rPr>
              <a:t>Институт коммуникаций и информационных технологий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srgbClr val="1D4779"/>
                </a:solidFill>
              </a:rPr>
              <a:t>Научно-исследовательский институт инновационного развития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600" dirty="0">
                <a:solidFill>
                  <a:srgbClr val="1D4779"/>
                </a:solidFill>
              </a:rPr>
              <a:t>Научно-исследовательский институт медико-биологических проблем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600" dirty="0" smtClean="0">
                <a:solidFill>
                  <a:srgbClr val="1D4779"/>
                </a:solidFill>
              </a:rPr>
              <a:t>Институт </a:t>
            </a:r>
            <a:r>
              <a:rPr lang="ru-RU" sz="1600" dirty="0">
                <a:solidFill>
                  <a:srgbClr val="1D4779"/>
                </a:solidFill>
              </a:rPr>
              <a:t>стратегического анализа и прогноза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600" dirty="0" smtClean="0">
                <a:solidFill>
                  <a:srgbClr val="1D4779"/>
                </a:solidFill>
              </a:rPr>
              <a:t>Институт мировой культуры</a:t>
            </a:r>
            <a:endParaRPr lang="ru-RU" sz="1600" dirty="0">
              <a:solidFill>
                <a:srgbClr val="1D4779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600" dirty="0" smtClean="0">
                <a:solidFill>
                  <a:srgbClr val="1D4779"/>
                </a:solidFill>
              </a:rPr>
              <a:t>Институт </a:t>
            </a:r>
            <a:r>
              <a:rPr lang="ru-RU" sz="1600" dirty="0">
                <a:solidFill>
                  <a:srgbClr val="1D4779"/>
                </a:solidFill>
              </a:rPr>
              <a:t>исследовательских проблем предпринимательства </a:t>
            </a:r>
            <a:r>
              <a:rPr lang="ru-RU" sz="1600" dirty="0" smtClean="0">
                <a:solidFill>
                  <a:srgbClr val="1D4779"/>
                </a:solidFill>
              </a:rPr>
              <a:t/>
            </a:r>
            <a:br>
              <a:rPr lang="ru-RU" sz="1600" dirty="0" smtClean="0">
                <a:solidFill>
                  <a:srgbClr val="1D4779"/>
                </a:solidFill>
              </a:rPr>
            </a:br>
            <a:r>
              <a:rPr lang="ru-RU" sz="1600" dirty="0" smtClean="0">
                <a:solidFill>
                  <a:srgbClr val="1D4779"/>
                </a:solidFill>
              </a:rPr>
              <a:t>и </a:t>
            </a:r>
            <a:r>
              <a:rPr lang="ru-RU" sz="1600" dirty="0">
                <a:solidFill>
                  <a:srgbClr val="1D4779"/>
                </a:solidFill>
              </a:rPr>
              <a:t>малого бизнеса Кыргызстана 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667000" y="-76200"/>
            <a:ext cx="5562600" cy="1254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КРСУ </a:t>
            </a:r>
            <a:r>
              <a:rPr lang="ru-RU" sz="4000" smtClean="0">
                <a:latin typeface="Arial" pitchFamily="34" charset="0"/>
                <a:cs typeface="Arial" pitchFamily="34" charset="0"/>
              </a:rPr>
              <a:t>сегодня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278904" y="228600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</a:extLst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382000" cy="125253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СТРАТЕГИЧЕСКИЕ И ТАКТИЧЕСКИЕ ЦЕЛИ КРСУ 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28600" y="1600200"/>
            <a:ext cx="3962400" cy="4718538"/>
          </a:xfrm>
          <a:prstGeom prst="homePlate">
            <a:avLst>
              <a:gd name="adj" fmla="val 245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      КРСУ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Ведущий университет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на </a:t>
            </a:r>
            <a:r>
              <a:rPr lang="ru-RU" sz="2000" b="1" dirty="0">
                <a:solidFill>
                  <a:schemeClr val="tx2"/>
                </a:solidFill>
              </a:rPr>
              <a:t>образовательном пространстве Центральной Азии, </a:t>
            </a:r>
            <a:r>
              <a:rPr lang="ru-RU" sz="2000" b="1" dirty="0" smtClean="0">
                <a:solidFill>
                  <a:schemeClr val="tx2"/>
                </a:solidFill>
              </a:rPr>
              <a:t>нацеленный </a:t>
            </a:r>
            <a:r>
              <a:rPr lang="ru-RU" sz="2000" b="1" dirty="0">
                <a:solidFill>
                  <a:schemeClr val="tx2"/>
                </a:solidFill>
              </a:rPr>
              <a:t>на интеграцию в единое образовательное пространство стран </a:t>
            </a:r>
            <a:r>
              <a:rPr lang="ru-RU" sz="2000" b="1" dirty="0" smtClean="0">
                <a:solidFill>
                  <a:schemeClr val="tx2"/>
                </a:solidFill>
              </a:rPr>
              <a:t>СНГ,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и </a:t>
            </a:r>
            <a:r>
              <a:rPr lang="ru-RU" sz="2000" b="1" dirty="0">
                <a:solidFill>
                  <a:schemeClr val="tx2"/>
                </a:solidFill>
              </a:rPr>
              <a:t>решение </a:t>
            </a:r>
            <a:r>
              <a:rPr lang="ru-RU" sz="2000" b="1" dirty="0" smtClean="0">
                <a:solidFill>
                  <a:schemeClr val="tx2"/>
                </a:solidFill>
              </a:rPr>
              <a:t>социально значимых </a:t>
            </a:r>
            <a:r>
              <a:rPr lang="ru-RU" sz="2000" b="1" dirty="0">
                <a:solidFill>
                  <a:schemeClr val="tx2"/>
                </a:solidFill>
              </a:rPr>
              <a:t>проблем региона, к которым относятся следующие: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810000" y="1480038"/>
            <a:ext cx="5181600" cy="958362"/>
          </a:xfrm>
          <a:prstGeom prst="leftArrowCallout">
            <a:avLst>
              <a:gd name="adj1" fmla="val 25000"/>
              <a:gd name="adj2" fmla="val 24816"/>
              <a:gd name="adj3" fmla="val 25000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Сохранение и развитие русского языка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образовательном пространстве </a:t>
            </a:r>
            <a:r>
              <a:rPr lang="ru-RU" b="1" dirty="0" smtClean="0">
                <a:solidFill>
                  <a:schemeClr val="tx2"/>
                </a:solidFill>
              </a:rPr>
              <a:t>Центральной Азии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267200" y="2514600"/>
            <a:ext cx="4724400" cy="6096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Экономика </a:t>
            </a:r>
            <a:r>
              <a:rPr lang="ru-RU" b="1" dirty="0" smtClean="0">
                <a:solidFill>
                  <a:schemeClr val="tx2"/>
                </a:solidFill>
              </a:rPr>
              <a:t>электро-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энергетического </a:t>
            </a:r>
            <a:r>
              <a:rPr lang="ru-RU" b="1" dirty="0">
                <a:solidFill>
                  <a:schemeClr val="tx2"/>
                </a:solidFill>
              </a:rPr>
              <a:t>сектора</a:t>
            </a: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267200" y="3200400"/>
            <a:ext cx="4746170" cy="609600"/>
          </a:xfrm>
          <a:prstGeom prst="leftArrowCallout">
            <a:avLst>
              <a:gd name="adj1" fmla="val 0"/>
              <a:gd name="adj2" fmla="val 34660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Развитие </a:t>
            </a:r>
            <a:r>
              <a:rPr lang="ru-RU" b="1" dirty="0" err="1" smtClean="0">
                <a:solidFill>
                  <a:schemeClr val="tx2"/>
                </a:solidFill>
              </a:rPr>
              <a:t>нанотехнологий</a:t>
            </a: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</a:t>
            </a:r>
            <a:r>
              <a:rPr lang="ru-RU" b="1" dirty="0" smtClean="0">
                <a:solidFill>
                  <a:schemeClr val="tx2"/>
                </a:solidFill>
              </a:rPr>
              <a:t>информационных технологий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4267200" y="3886200"/>
            <a:ext cx="4724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Развитие современных технологий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в образовании и науке</a:t>
            </a: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4343400" y="4495800"/>
            <a:ext cx="4648200" cy="3048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</a:t>
            </a:r>
            <a:r>
              <a:rPr lang="ru-RU" b="1" dirty="0" smtClean="0">
                <a:solidFill>
                  <a:schemeClr val="tx2"/>
                </a:solidFill>
              </a:rPr>
              <a:t>Безопасная </a:t>
            </a:r>
            <a:r>
              <a:rPr lang="ru-RU" b="1" dirty="0">
                <a:solidFill>
                  <a:schemeClr val="tx2"/>
                </a:solidFill>
              </a:rPr>
              <a:t>среда обитания</a:t>
            </a: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4343400" y="4876800"/>
            <a:ext cx="46482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Вопросы медицины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горных условиях</a:t>
            </a: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3886200" y="5481376"/>
            <a:ext cx="5105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Изменение регионального климата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проблемы водопользования</a:t>
            </a: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3869871" y="6096000"/>
            <a:ext cx="5105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Проблемы межкультурного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межрелигиозного диалога</a:t>
            </a:r>
          </a:p>
        </p:txBody>
      </p:sp>
    </p:spTree>
    <p:extLst>
      <p:ext uri="{BB962C8B-B14F-4D97-AF65-F5344CB8AC3E}">
        <p14:creationId xmlns:p14="http://schemas.microsoft.com/office/powerpoint/2010/main" val="2295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8896" y="423672"/>
            <a:ext cx="7975104" cy="11003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ПРОЕКТЫ ПРОГРАММЫ РАЗВИТИЯ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Сохранение и укрепление русскоязычного образования 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в Центральной Азии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D:\Публикации УИОН\Проспект 20 лет КРСУ 3,09\Links\Gosp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-5997" b="-1269"/>
          <a:stretch/>
        </p:blipFill>
        <p:spPr bwMode="auto">
          <a:xfrm>
            <a:off x="659692" y="4038601"/>
            <a:ext cx="2515307" cy="216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228600" y="1524000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70C0"/>
                </a:solidFill>
              </a:rPr>
              <a:t>Создание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Инновационного образовательного центра русского </a:t>
            </a:r>
            <a:r>
              <a:rPr lang="ru-RU" sz="2800" b="1" dirty="0">
                <a:solidFill>
                  <a:srgbClr val="FF0000"/>
                </a:solidFill>
              </a:rPr>
              <a:t>языка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6248400"/>
            <a:ext cx="8828534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Участок 7,5  Га, 8 тыс. кв. м: 10 учебных помещений (3 РС класса),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корпус на 120 спальных мест, конференц-зал, спортивная площадка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3000" y="2514600"/>
            <a:ext cx="7248981" cy="1374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– обучение </a:t>
            </a:r>
            <a:r>
              <a:rPr lang="ru-RU" sz="1600" dirty="0">
                <a:solidFill>
                  <a:srgbClr val="1D4779"/>
                </a:solidFill>
              </a:rPr>
              <a:t>русскому языку граждан КР (в том числе подготовка </a:t>
            </a:r>
            <a:r>
              <a:rPr lang="ru-RU" sz="1600" dirty="0" smtClean="0">
                <a:solidFill>
                  <a:srgbClr val="1D4779"/>
                </a:solidFill>
              </a:rPr>
              <a:t/>
            </a:r>
            <a:br>
              <a:rPr lang="ru-RU" sz="1600" dirty="0" smtClean="0">
                <a:solidFill>
                  <a:srgbClr val="1D4779"/>
                </a:solidFill>
              </a:rPr>
            </a:br>
            <a:r>
              <a:rPr lang="ru-RU" sz="1600" dirty="0" smtClean="0">
                <a:solidFill>
                  <a:srgbClr val="1D4779"/>
                </a:solidFill>
              </a:rPr>
              <a:t>    к сдаче </a:t>
            </a:r>
            <a:r>
              <a:rPr lang="ru-RU" sz="1600" dirty="0">
                <a:solidFill>
                  <a:srgbClr val="1D4779"/>
                </a:solidFill>
              </a:rPr>
              <a:t>экзамена </a:t>
            </a:r>
            <a:r>
              <a:rPr lang="ru-RU" sz="1600" dirty="0" smtClean="0">
                <a:solidFill>
                  <a:srgbClr val="1D4779"/>
                </a:solidFill>
              </a:rPr>
              <a:t>трудовых мигрантов </a:t>
            </a:r>
            <a:r>
              <a:rPr lang="ru-RU" sz="1600" dirty="0">
                <a:solidFill>
                  <a:srgbClr val="1D4779"/>
                </a:solidFill>
              </a:rPr>
              <a:t>в РФ</a:t>
            </a:r>
            <a:r>
              <a:rPr lang="ru-RU" sz="1600" dirty="0" smtClean="0">
                <a:solidFill>
                  <a:srgbClr val="1D4779"/>
                </a:solidFill>
              </a:rPr>
              <a:t>);</a:t>
            </a:r>
            <a:endParaRPr lang="ru-RU" sz="1600" dirty="0">
              <a:solidFill>
                <a:srgbClr val="1D4779"/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– обучение </a:t>
            </a:r>
            <a:r>
              <a:rPr lang="ru-RU" sz="1600" dirty="0">
                <a:solidFill>
                  <a:srgbClr val="1D4779"/>
                </a:solidFill>
              </a:rPr>
              <a:t>русскому языку потенциальных абитуриентов </a:t>
            </a:r>
            <a:r>
              <a:rPr lang="ru-RU" sz="1600" dirty="0" smtClean="0">
                <a:solidFill>
                  <a:srgbClr val="1D4779"/>
                </a:solidFill>
              </a:rPr>
              <a:t>для российских</a:t>
            </a:r>
          </a:p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   вузов </a:t>
            </a:r>
            <a:r>
              <a:rPr lang="ru-RU" sz="1600" dirty="0">
                <a:solidFill>
                  <a:srgbClr val="1D4779"/>
                </a:solidFill>
              </a:rPr>
              <a:t>из </a:t>
            </a:r>
            <a:r>
              <a:rPr lang="ru-RU" sz="1600" dirty="0" smtClean="0">
                <a:solidFill>
                  <a:srgbClr val="1D4779"/>
                </a:solidFill>
              </a:rPr>
              <a:t>числа граждан КР </a:t>
            </a:r>
            <a:r>
              <a:rPr lang="ru-RU" sz="1600" dirty="0">
                <a:solidFill>
                  <a:srgbClr val="1D4779"/>
                </a:solidFill>
              </a:rPr>
              <a:t>и близлежащих </a:t>
            </a:r>
            <a:r>
              <a:rPr lang="ru-RU" sz="1600" dirty="0" smtClean="0">
                <a:solidFill>
                  <a:srgbClr val="1D4779"/>
                </a:solidFill>
              </a:rPr>
              <a:t>стран: Иран</a:t>
            </a:r>
            <a:r>
              <a:rPr lang="ru-RU" sz="1600" dirty="0">
                <a:solidFill>
                  <a:srgbClr val="1D4779"/>
                </a:solidFill>
              </a:rPr>
              <a:t>, Турция</a:t>
            </a:r>
            <a:r>
              <a:rPr lang="ru-RU" sz="1600" dirty="0" smtClean="0">
                <a:solidFill>
                  <a:srgbClr val="1D4779"/>
                </a:solidFill>
              </a:rPr>
              <a:t>,</a:t>
            </a:r>
          </a:p>
          <a:p>
            <a:pPr>
              <a:lnSpc>
                <a:spcPts val="2000"/>
              </a:lnSpc>
              <a:defRPr/>
            </a:pPr>
            <a:r>
              <a:rPr lang="ru-RU" sz="1600" dirty="0">
                <a:solidFill>
                  <a:srgbClr val="1D4779"/>
                </a:solidFill>
              </a:rPr>
              <a:t> </a:t>
            </a:r>
            <a:r>
              <a:rPr lang="ru-RU" sz="1600" dirty="0" smtClean="0">
                <a:solidFill>
                  <a:srgbClr val="1D4779"/>
                </a:solidFill>
              </a:rPr>
              <a:t>  Узбекистан</a:t>
            </a:r>
            <a:r>
              <a:rPr lang="ru-RU" sz="1600">
                <a:solidFill>
                  <a:srgbClr val="1D4779"/>
                </a:solidFill>
              </a:rPr>
              <a:t>, </a:t>
            </a:r>
            <a:r>
              <a:rPr lang="ru-RU" sz="1600" smtClean="0">
                <a:solidFill>
                  <a:srgbClr val="1D4779"/>
                </a:solidFill>
              </a:rPr>
              <a:t> Таджикистан</a:t>
            </a:r>
            <a:r>
              <a:rPr lang="ru-RU" sz="1600">
                <a:solidFill>
                  <a:srgbClr val="1D4779"/>
                </a:solidFill>
              </a:rPr>
              <a:t>, </a:t>
            </a:r>
            <a:r>
              <a:rPr lang="ru-RU" sz="1600" smtClean="0">
                <a:solidFill>
                  <a:srgbClr val="1D4779"/>
                </a:solidFill>
              </a:rPr>
              <a:t> Монголия</a:t>
            </a:r>
            <a:r>
              <a:rPr lang="ru-RU" sz="1600">
                <a:solidFill>
                  <a:srgbClr val="1D4779"/>
                </a:solidFill>
              </a:rPr>
              <a:t>, </a:t>
            </a:r>
            <a:r>
              <a:rPr lang="ru-RU" sz="1600" smtClean="0">
                <a:solidFill>
                  <a:srgbClr val="1D4779"/>
                </a:solidFill>
              </a:rPr>
              <a:t> Китай</a:t>
            </a:r>
            <a:r>
              <a:rPr lang="ru-RU" sz="1600" smtClean="0">
                <a:solidFill>
                  <a:srgbClr val="1D4779"/>
                </a:solidFill>
              </a:rPr>
              <a:t>, </a:t>
            </a:r>
            <a:r>
              <a:rPr lang="ru-RU" sz="1600" smtClean="0">
                <a:solidFill>
                  <a:srgbClr val="1D4779"/>
                </a:solidFill>
              </a:rPr>
              <a:t> Афганистан</a:t>
            </a:r>
            <a:r>
              <a:rPr lang="ru-RU" sz="1600" smtClean="0">
                <a:solidFill>
                  <a:srgbClr val="1D4779"/>
                </a:solidFill>
              </a:rPr>
              <a:t>, </a:t>
            </a:r>
            <a:r>
              <a:rPr lang="ru-RU" sz="1600" smtClean="0">
                <a:solidFill>
                  <a:srgbClr val="1D4779"/>
                </a:solidFill>
              </a:rPr>
              <a:t> Туркменистан</a:t>
            </a:r>
            <a:r>
              <a:rPr lang="ru-RU" sz="1600" dirty="0" smtClean="0">
                <a:solidFill>
                  <a:srgbClr val="1D4779"/>
                </a:solidFill>
              </a:rPr>
              <a:t>.</a:t>
            </a:r>
            <a:endParaRPr lang="ru-RU" sz="1600" dirty="0">
              <a:solidFill>
                <a:srgbClr val="1D4779"/>
              </a:solidFill>
            </a:endParaRPr>
          </a:p>
        </p:txBody>
      </p:sp>
      <p:pic>
        <p:nvPicPr>
          <p:cNvPr id="12" name="Picture 3" descr="D:\Публикации УИОН\Проспект 20 лет КРСУ (3,09.2013)\Links\ЦОНиК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colorTemperature colorTemp="72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018" y="4114801"/>
            <a:ext cx="2706716" cy="2029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D:\Документы\Презентации\Папка ПРЕЗентация КРСУ прогрмма развития (2014-2016)\Links\3378d79cd8197818d402d0787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61160"/>
            <a:ext cx="1804988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168896" y="332994"/>
            <a:ext cx="7815084" cy="88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КЛЮЧЕВЫЕ ПРОЕКТЫ ПРОГРАММЫ РАЗВИТИЯ: </a:t>
            </a: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816831"/>
              </p:ext>
            </p:extLst>
          </p:nvPr>
        </p:nvGraphicFramePr>
        <p:xfrm>
          <a:off x="0" y="1066800"/>
          <a:ext cx="9144000" cy="545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895600"/>
                <a:gridCol w="3048000"/>
              </a:tblGrid>
              <a:tr h="15691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Разработка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и реализация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научно-образовательной программы в области «Экономика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энергетике»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Разработка и реализация научно-образовательной программы  в области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нефтегазового производства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Развитие</a:t>
                      </a:r>
                      <a:r>
                        <a:rPr lang="ru-RU" sz="1800" baseline="0" dirty="0" smtClean="0"/>
                        <a:t> социального партнерства в сфере </a:t>
                      </a:r>
                      <a:br>
                        <a:rPr lang="ru-RU" sz="1800" baseline="0" dirty="0" smtClean="0"/>
                      </a:br>
                      <a:r>
                        <a:rPr lang="ru-RU" sz="1800" baseline="0" dirty="0" smtClean="0"/>
                        <a:t>Начального и специального профессионального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Электроэнергетика является базовой отраслью КР. </a:t>
                      </a:r>
                    </a:p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Крупными совместными проектами России и Кыргызстана являются строительство  Верхнего нарынского каскада ГЭС </a:t>
                      </a:r>
                      <a:br>
                        <a:rPr lang="ru-RU" sz="15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и Камбаратинской ГЭС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Приобретение ОАО «Газпром» госкомпании «Кыргызгаз».</a:t>
                      </a:r>
                    </a:p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Планирование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масштабной газификации КР. </a:t>
                      </a:r>
                    </a:p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Отсутствие вузов, готовящих специалистов  этой области 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Создание на базе Технологического колледжа центра по получению </a:t>
                      </a:r>
                      <a:br>
                        <a:rPr lang="ru-RU" sz="15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рабочих специальностей </a:t>
                      </a:r>
                      <a:br>
                        <a:rPr lang="ru-RU" sz="15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с перспективной возрождения систем начального технического и среднего специального образования</a:t>
                      </a:r>
                      <a:endParaRPr lang="ru-RU" sz="1500" dirty="0">
                        <a:solidFill>
                          <a:srgbClr val="1D4779"/>
                        </a:solidFill>
                      </a:endParaRPr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 descr="C:\Users\Пользователь\Downloads\13619793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70" t="15757" r="23270" b="5699"/>
          <a:stretch/>
        </p:blipFill>
        <p:spPr bwMode="auto">
          <a:xfrm>
            <a:off x="-939800" y="4902200"/>
            <a:ext cx="4038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Пользователь\Downloads\neft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4902200"/>
            <a:ext cx="305562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ownloads\1329338719_rabochie_vector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/>
        </p:blipFill>
        <p:spPr bwMode="auto">
          <a:xfrm>
            <a:off x="6096000" y="4902200"/>
            <a:ext cx="30480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4870688"/>
            <a:ext cx="2971800" cy="1770698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аучно-исследовательский центр </a:t>
            </a:r>
            <a:r>
              <a:rPr lang="ru-RU" sz="1400" b="1" dirty="0">
                <a:solidFill>
                  <a:srgbClr val="FF0000"/>
                </a:solidFill>
              </a:rPr>
              <a:t>по экономическим исследованиям рационального использования </a:t>
            </a:r>
            <a:r>
              <a:rPr lang="ru-RU" sz="1400" b="1" dirty="0" smtClean="0">
                <a:solidFill>
                  <a:srgbClr val="FF0000"/>
                </a:solidFill>
              </a:rPr>
              <a:t>электроэнергетических </a:t>
            </a:r>
            <a:r>
              <a:rPr lang="ru-RU" sz="1400" b="1" dirty="0">
                <a:solidFill>
                  <a:srgbClr val="FF0000"/>
                </a:solidFill>
              </a:rPr>
              <a:t>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7029" y="4902200"/>
            <a:ext cx="2659743" cy="817245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Научно-образовательная лаборатория 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«Нефтегазовое хозяйство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6886" y="4876800"/>
            <a:ext cx="2438400" cy="578882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Центр </a:t>
            </a:r>
            <a:r>
              <a:rPr lang="ru-RU" sz="1400" b="1" dirty="0">
                <a:solidFill>
                  <a:srgbClr val="FF0000"/>
                </a:solidFill>
              </a:rPr>
              <a:t>по получению рабочих специальностей</a:t>
            </a:r>
          </a:p>
        </p:txBody>
      </p:sp>
      <p:pic>
        <p:nvPicPr>
          <p:cNvPr id="10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168896" y="228600"/>
            <a:ext cx="77356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КЛЮЧЕВЫЕ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ПРОЕКТЫ ПРОГРАММЫ РАЗВИТИЯ: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0496"/>
              </p:ext>
            </p:extLst>
          </p:nvPr>
        </p:nvGraphicFramePr>
        <p:xfrm>
          <a:off x="272142" y="990600"/>
          <a:ext cx="863237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2372"/>
              </a:tblGrid>
              <a:tr h="791997">
                <a:tc>
                  <a:txBody>
                    <a:bodyPr/>
                    <a:lstStyle/>
                    <a:p>
                      <a:pPr algn="l"/>
                      <a:r>
                        <a:rPr lang="ru-RU" sz="24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Геополитические проблемы региональной безопасности</a:t>
                      </a:r>
                      <a:endParaRPr lang="en-US" sz="2400" b="1" spc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8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Создание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Научного центра геополитических 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исследований Центральной Азии </a:t>
                      </a: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при институте</a:t>
                      </a:r>
                      <a:br>
                        <a:rPr lang="ru-RU" sz="20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 стратегического анализа и прогноза КРСУ</a:t>
                      </a:r>
                      <a:endParaRPr lang="ru-RU" dirty="0"/>
                    </a:p>
                  </a:txBody>
                  <a:tcPr/>
                </a:tc>
              </a:tr>
              <a:tr h="441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D4779"/>
                          </a:solidFill>
                        </a:rPr>
                        <a:t>Продвижение проектов в рамках решений </a:t>
                      </a:r>
                      <a:br>
                        <a:rPr lang="ru-RU" sz="18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rgbClr val="1D4779"/>
                          </a:solidFill>
                        </a:rPr>
                        <a:t>геополитических проблем совместно с Российским </a:t>
                      </a:r>
                      <a:br>
                        <a:rPr lang="ru-RU" sz="18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rgbClr val="1D4779"/>
                          </a:solidFill>
                        </a:rPr>
                        <a:t>институтом стратегических исследований, </a:t>
                      </a:r>
                      <a:br>
                        <a:rPr lang="ru-RU" sz="18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rgbClr val="1D4779"/>
                          </a:solidFill>
                        </a:rPr>
                        <a:t>Казахстанским институтом стратегических исследований,</a:t>
                      </a:r>
                      <a:br>
                        <a:rPr lang="ru-RU" sz="18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rgbClr val="1D4779"/>
                          </a:solidFill>
                        </a:rPr>
                        <a:t> Академией общественных наук КНР, Секретариатом ОДКБ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83986"/>
              </p:ext>
            </p:extLst>
          </p:nvPr>
        </p:nvGraphicFramePr>
        <p:xfrm>
          <a:off x="304800" y="4419600"/>
          <a:ext cx="8599714" cy="227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714"/>
              </a:tblGrid>
              <a:tr h="90449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6.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2400" b="1" kern="1200" spc="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Совершенствование процессов информатизации университета</a:t>
                      </a:r>
                      <a:endParaRPr lang="ru-RU" sz="2400" b="1" kern="1200" spc="0" baseline="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603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Внедрение новых информационных</a:t>
                      </a:r>
                      <a:br>
                        <a:rPr lang="ru-RU" sz="20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 и коммуникационных  технологий. </a:t>
                      </a:r>
                    </a:p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Создание студенческого телецентра</a:t>
                      </a:r>
                    </a:p>
                  </a:txBody>
                  <a:tcPr anchor="ctr"/>
                </a:tc>
              </a:tr>
              <a:tr h="351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 descr="C:\Users\Пользователь\Downloads\ANALIZcv78WDz44OJoHRd.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00"/>
          <a:stretch/>
        </p:blipFill>
        <p:spPr bwMode="auto">
          <a:xfrm>
            <a:off x="5998795" y="1447800"/>
            <a:ext cx="3221405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Пользователь\Desktop\ФОТО\инф технолог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2" y="5181600"/>
            <a:ext cx="2392608" cy="1500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228600" y="152400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635" y="1938318"/>
            <a:ext cx="7428765" cy="1118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1500" dirty="0" smtClean="0">
                <a:solidFill>
                  <a:srgbClr val="1D4779"/>
                </a:solidFill>
              </a:rPr>
              <a:t>- Приборостроение (ТПУ, ТУСУР)</a:t>
            </a:r>
            <a:endParaRPr lang="ru-RU" sz="1500" dirty="0">
              <a:solidFill>
                <a:srgbClr val="1D4779"/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ru-RU" sz="1500" dirty="0" smtClean="0">
                <a:solidFill>
                  <a:srgbClr val="1D4779"/>
                </a:solidFill>
              </a:rPr>
              <a:t>- Техносферная безопасность (ТПУ)</a:t>
            </a:r>
            <a:endParaRPr lang="ru-RU" sz="1500" dirty="0">
              <a:solidFill>
                <a:srgbClr val="1D4779"/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ru-RU" sz="1500" dirty="0" smtClean="0">
                <a:solidFill>
                  <a:srgbClr val="1D4779"/>
                </a:solidFill>
              </a:rPr>
              <a:t>- Биотехнологии (ТГУ, ТПУ)</a:t>
            </a:r>
            <a:endParaRPr lang="ru-RU" sz="1500" dirty="0">
              <a:solidFill>
                <a:srgbClr val="1D4779"/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ru-RU" sz="1500" dirty="0" smtClean="0">
                <a:solidFill>
                  <a:srgbClr val="1D4779"/>
                </a:solidFill>
              </a:rPr>
              <a:t>- Нефтегазовое хозяйство, экономика в </a:t>
            </a:r>
            <a:r>
              <a:rPr lang="ru-RU" sz="1500" dirty="0" err="1" smtClean="0">
                <a:solidFill>
                  <a:srgbClr val="1D4779"/>
                </a:solidFill>
              </a:rPr>
              <a:t>энеггетики</a:t>
            </a:r>
            <a:r>
              <a:rPr lang="ru-RU" sz="1500" dirty="0" smtClean="0">
                <a:solidFill>
                  <a:srgbClr val="1D4779"/>
                </a:solidFill>
              </a:rPr>
              <a:t> (ТПУ)</a:t>
            </a:r>
            <a:endParaRPr lang="ru-RU" sz="1500" dirty="0">
              <a:solidFill>
                <a:srgbClr val="1D477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914400"/>
            <a:ext cx="8675914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Создание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сетевых образовательных программ совместно с ведущими университетами, научными организациями и промышленными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партнерами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043406"/>
            <a:ext cx="867591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Создание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научных центров и лабораторий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1" y="3505200"/>
            <a:ext cx="8371114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вычислительный </a:t>
            </a:r>
            <a:r>
              <a:rPr lang="ru-RU" sz="1600" dirty="0">
                <a:solidFill>
                  <a:srgbClr val="1D4779"/>
                </a:solidFill>
              </a:rPr>
              <a:t>комплекс большой производительности на базе кластера Tesla </a:t>
            </a:r>
            <a:r>
              <a:rPr lang="ru-RU" sz="1600" dirty="0" smtClean="0">
                <a:solidFill>
                  <a:srgbClr val="1D4779"/>
                </a:solidFill>
              </a:rPr>
              <a:t>K40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учебно-научные лаборатории 3</a:t>
            </a:r>
            <a:r>
              <a:rPr lang="en-US" sz="1600" dirty="0" smtClean="0">
                <a:solidFill>
                  <a:srgbClr val="1D4779"/>
                </a:solidFill>
              </a:rPr>
              <a:t>D </a:t>
            </a:r>
            <a:r>
              <a:rPr lang="ru-RU" sz="1600" dirty="0" smtClean="0">
                <a:solidFill>
                  <a:srgbClr val="1D4779"/>
                </a:solidFill>
              </a:rPr>
              <a:t> моделирования, новых технологий и материалов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учебно-научные лаборатории нефтегазового хозяйства и биотехнологии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лаборатория </a:t>
            </a:r>
            <a:r>
              <a:rPr lang="ru-RU" sz="1600" dirty="0">
                <a:solidFill>
                  <a:srgbClr val="1D4779"/>
                </a:solidFill>
              </a:rPr>
              <a:t>водоочистки и водоподготовки (филиал Института </a:t>
            </a:r>
            <a:r>
              <a:rPr lang="ru-RU" sz="1600" dirty="0" smtClean="0">
                <a:solidFill>
                  <a:srgbClr val="1D4779"/>
                </a:solidFill>
              </a:rPr>
              <a:t>воды, ТПУ)</a:t>
            </a:r>
            <a:endParaRPr lang="ru-RU" sz="1600" dirty="0">
              <a:solidFill>
                <a:srgbClr val="1D4779"/>
              </a:solidFill>
            </a:endParaRP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совместная </a:t>
            </a:r>
            <a:r>
              <a:rPr lang="ru-RU" sz="1600" dirty="0">
                <a:solidFill>
                  <a:srgbClr val="1D4779"/>
                </a:solidFill>
              </a:rPr>
              <a:t>обсерватория по мониторингу особо опасных природных </a:t>
            </a:r>
            <a:r>
              <a:rPr lang="ru-RU" sz="1600" dirty="0" smtClean="0">
                <a:solidFill>
                  <a:srgbClr val="1D4779"/>
                </a:solidFill>
              </a:rPr>
              <a:t>явлений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Центр трансфера технологий</a:t>
            </a:r>
            <a:endParaRPr lang="ru-RU" sz="1600" dirty="0">
              <a:solidFill>
                <a:srgbClr val="1D477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5715000"/>
            <a:ext cx="7434424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- Создание системы </a:t>
            </a:r>
            <a:r>
              <a:rPr lang="ru-RU" sz="1600" dirty="0">
                <a:solidFill>
                  <a:srgbClr val="1D4779"/>
                </a:solidFill>
              </a:rPr>
              <a:t>стимулирования преподавателей и </a:t>
            </a:r>
            <a:r>
              <a:rPr lang="ru-RU" sz="1600" dirty="0" smtClean="0">
                <a:solidFill>
                  <a:srgbClr val="1D4779"/>
                </a:solidFill>
              </a:rPr>
              <a:t>сотрудников</a:t>
            </a:r>
          </a:p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- Организация </a:t>
            </a:r>
            <a:r>
              <a:rPr lang="ru-RU" sz="1600" dirty="0">
                <a:solidFill>
                  <a:srgbClr val="1D4779"/>
                </a:solidFill>
              </a:rPr>
              <a:t>системы эффективных стажировок преподавателей </a:t>
            </a:r>
            <a:r>
              <a:rPr lang="ru-RU" sz="1600" dirty="0" smtClean="0">
                <a:solidFill>
                  <a:srgbClr val="1D4779"/>
                </a:solidFill>
              </a:rPr>
              <a:t/>
            </a:r>
            <a:br>
              <a:rPr lang="ru-RU" sz="1600" dirty="0" smtClean="0">
                <a:solidFill>
                  <a:srgbClr val="1D4779"/>
                </a:solidFill>
              </a:rPr>
            </a:br>
            <a:r>
              <a:rPr lang="ru-RU" sz="1600" dirty="0" smtClean="0">
                <a:solidFill>
                  <a:srgbClr val="1D4779"/>
                </a:solidFill>
              </a:rPr>
              <a:t>    и </a:t>
            </a:r>
            <a:r>
              <a:rPr lang="ru-RU" sz="1600" dirty="0">
                <a:solidFill>
                  <a:srgbClr val="1D4779"/>
                </a:solidFill>
              </a:rPr>
              <a:t>ученых </a:t>
            </a:r>
            <a:r>
              <a:rPr lang="ru-RU" sz="1600" dirty="0" smtClean="0">
                <a:solidFill>
                  <a:srgbClr val="1D4779"/>
                </a:solidFill>
              </a:rPr>
              <a:t> </a:t>
            </a:r>
            <a:r>
              <a:rPr lang="ru-RU" sz="1600" dirty="0">
                <a:solidFill>
                  <a:srgbClr val="1D4779"/>
                </a:solidFill>
              </a:rPr>
              <a:t>в ведущих научно-образовательных </a:t>
            </a:r>
            <a:r>
              <a:rPr lang="ru-RU" sz="1600" dirty="0" smtClean="0">
                <a:solidFill>
                  <a:srgbClr val="1D4779"/>
                </a:solidFill>
              </a:rPr>
              <a:t>центрах России</a:t>
            </a:r>
            <a:endParaRPr lang="ru-RU" sz="1600" dirty="0">
              <a:solidFill>
                <a:srgbClr val="1D477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5181600"/>
            <a:ext cx="8458199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Подготовка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 и поддержка программ мобильности</a:t>
            </a:r>
          </a:p>
        </p:txBody>
      </p:sp>
      <p:pic>
        <p:nvPicPr>
          <p:cNvPr id="11" name="Picture 2" descr="C:\Users\Пользователь\Desktop\ФОТО\сетевые программ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90" y="1672771"/>
            <a:ext cx="2252924" cy="11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ользователь\Downloads\Meeting-Clipart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7" b="14036"/>
          <a:stretch/>
        </p:blipFill>
        <p:spPr bwMode="auto">
          <a:xfrm>
            <a:off x="7181119" y="5612487"/>
            <a:ext cx="1886681" cy="1245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190667" y="228600"/>
            <a:ext cx="771384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КЛЮЧЕВЫЕ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ПРОЕКТЫ ПРОГРАММЫ РАЗВИТИЯ:</a:t>
            </a:r>
          </a:p>
        </p:txBody>
      </p:sp>
      <p:pic>
        <p:nvPicPr>
          <p:cNvPr id="14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26571" y="75862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2">
      <a:majorFont>
        <a:latin typeface="Constantia"/>
        <a:ea typeface=""/>
        <a:cs typeface=""/>
      </a:majorFont>
      <a:minorFont>
        <a:latin typeface="Cambria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6174</TotalTime>
  <Words>1909</Words>
  <Application>Microsoft Office PowerPoint</Application>
  <PresentationFormat>Экран (4:3)</PresentationFormat>
  <Paragraphs>315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КРСУ сегодня</vt:lpstr>
      <vt:lpstr>Презентация PowerPoint</vt:lpstr>
      <vt:lpstr>Презентация PowerPoint</vt:lpstr>
      <vt:lpstr>СТРАТЕГИЧЕСКИЕ И ТАКТИЧЕСКИЕ ЦЕЛИ КРСУ </vt:lpstr>
      <vt:lpstr>КЛЮЧЕВЫЕ ПРОЕКТЫ ПРОГРАММЫ РАЗВИТИЯ: 1. Сохранение и укрепление русскоязычного образования       в Центральной Азии</vt:lpstr>
      <vt:lpstr>Презентация PowerPoint</vt:lpstr>
      <vt:lpstr>Презентация PowerPoint</vt:lpstr>
      <vt:lpstr>Презентация PowerPoint</vt:lpstr>
      <vt:lpstr>«Дорожная  карта»  развития Кыргызско-Российского Славянского университета  имени первого Президента Российской Федерации Б.Н. Ельцина</vt:lpstr>
      <vt:lpstr>РАЗВИТИЕ ОБРАЗОВАТЕЛЬНОЙ  ДЕЯТЕЛЬНОСТИ</vt:lpstr>
      <vt:lpstr>РАЗВИТИЕ НИОКР и ТР</vt:lpstr>
      <vt:lpstr>ПОДГОТОВКА КАДРОВ И ПОДДЕРЖКА ПРОГРАММ МОБИЛЬНОСТИ</vt:lpstr>
      <vt:lpstr>СОВЕРШЕСТВОВАНИЕ СИСТЕМЫ УПРАВЛЕНИЯ, ИНФРАСТРУКТУРЫ И ФИНАНСОВОЙ ДЕЯТЕЛЬНОСТИ УНИВЕРСИТЕТА</vt:lpstr>
      <vt:lpstr>ПРОВЕДЕНИЕ ЗНАЧИМЫХ  ОБЩЕСТВЕННЫХ МЕРОПРИЯТИ и PR</vt:lpstr>
      <vt:lpstr>ПЛАН, ФИНАНСИРОВАНИЕ И РЕАЛИЗАЦИЯ  ПРОГРАММЫ РАЗВИТИЯ КРСУ НА 2014 г. Направление 1. Развитие образовательной деятельности. ( План 6,0 млн руб.)</vt:lpstr>
      <vt:lpstr>Направление 2. Развитие НИОКР  (План 32,0 млн руб.)</vt:lpstr>
      <vt:lpstr>Презентация PowerPoint</vt:lpstr>
      <vt:lpstr>Направление 3. Подготовка кадров и поддержка программ мобильности (6,0 млн руб.)</vt:lpstr>
      <vt:lpstr>Направление 4. Совершенствование системы управления университетом (План 18,0 млн руб.)</vt:lpstr>
      <vt:lpstr>Направление 5. Проведение значимых общественных мероприятий и определенных акций (8,0 млн руб.)</vt:lpstr>
      <vt:lpstr>СП</vt:lpstr>
    </vt:vector>
  </TitlesOfParts>
  <Company>КРСУ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420</cp:revision>
  <cp:lastPrinted>2015-03-03T04:16:01Z</cp:lastPrinted>
  <dcterms:created xsi:type="dcterms:W3CDTF">2011-09-14T03:53:14Z</dcterms:created>
  <dcterms:modified xsi:type="dcterms:W3CDTF">2015-04-02T12:42:49Z</dcterms:modified>
</cp:coreProperties>
</file>